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63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4"/>
    <p:restoredTop sz="94643"/>
  </p:normalViewPr>
  <p:slideViewPr>
    <p:cSldViewPr snapToGrid="0" snapToObjects="1">
      <p:cViewPr varScale="1">
        <p:scale>
          <a:sx n="118" d="100"/>
          <a:sy n="118" d="100"/>
        </p:scale>
        <p:origin x="22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25B29-4A22-9342-9722-D6474D80C8DC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FC058-3541-3D41-B86F-661DCF25CC5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262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FC058-3541-3D41-B86F-661DCF25CC5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914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0156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3727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239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8793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4979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8617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1046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7586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7669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267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409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4595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712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0410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F7EFD23-DFE6-A24D-9305-7A4B4DA5261B}" type="datetimeFigureOut">
              <a:rPr lang="pl-PL" smtClean="0"/>
              <a:t>08.06.2020</a:t>
            </a:fld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2E5A8592-E449-704F-A361-912F94C55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479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64" r:id="rId1"/>
    <p:sldLayoutId id="2147484365" r:id="rId2"/>
    <p:sldLayoutId id="2147484366" r:id="rId3"/>
    <p:sldLayoutId id="2147484367" r:id="rId4"/>
    <p:sldLayoutId id="2147484368" r:id="rId5"/>
    <p:sldLayoutId id="2147484369" r:id="rId6"/>
    <p:sldLayoutId id="2147484370" r:id="rId7"/>
    <p:sldLayoutId id="2147484371" r:id="rId8"/>
    <p:sldLayoutId id="2147484372" r:id="rId9"/>
    <p:sldLayoutId id="2147484373" r:id="rId10"/>
    <p:sldLayoutId id="2147484374" r:id="rId11"/>
    <p:sldLayoutId id="2147484375" r:id="rId12"/>
    <p:sldLayoutId id="2147484376" r:id="rId13"/>
    <p:sldLayoutId id="2147484377" r:id="rId14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3.m4a"/><Relationship Id="rId4" Type="http://schemas.microsoft.com/office/2007/relationships/media" Target="../media/media3.m4a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notesSlide" Target="../notesSlides/notesSlide1.xml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5.m4a"/><Relationship Id="rId4" Type="http://schemas.microsoft.com/office/2007/relationships/media" Target="../media/media5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7.m4a"/><Relationship Id="rId4" Type="http://schemas.microsoft.com/office/2007/relationships/media" Target="../media/media7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0.m4a"/><Relationship Id="rId4" Type="http://schemas.microsoft.com/office/2007/relationships/media" Target="../media/media10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7" Type="http://schemas.openxmlformats.org/officeDocument/2006/relationships/image" Target="../media/image2.png"/><Relationship Id="rId2" Type="http://schemas.microsoft.com/office/2007/relationships/media" Target="../media/media11.m4a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2.m4a"/><Relationship Id="rId4" Type="http://schemas.microsoft.com/office/2007/relationships/media" Target="../media/media12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2.png"/><Relationship Id="rId2" Type="http://schemas.microsoft.com/office/2007/relationships/media" Target="../media/media13.m4a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4.m4a"/><Relationship Id="rId4" Type="http://schemas.microsoft.com/office/2007/relationships/media" Target="../media/media14.m4a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7" Type="http://schemas.openxmlformats.org/officeDocument/2006/relationships/image" Target="../media/image2.png"/><Relationship Id="rId2" Type="http://schemas.microsoft.com/office/2007/relationships/media" Target="../media/media15.m4a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6.m4a"/><Relationship Id="rId4" Type="http://schemas.microsoft.com/office/2007/relationships/media" Target="../media/media16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7" Type="http://schemas.openxmlformats.org/officeDocument/2006/relationships/image" Target="../media/image2.png"/><Relationship Id="rId2" Type="http://schemas.microsoft.com/office/2007/relationships/media" Target="../media/media17.m4a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18.m4a"/><Relationship Id="rId4" Type="http://schemas.microsoft.com/office/2007/relationships/media" Target="../media/media18.m4a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7" Type="http://schemas.openxmlformats.org/officeDocument/2006/relationships/image" Target="../media/image2.png"/><Relationship Id="rId2" Type="http://schemas.microsoft.com/office/2007/relationships/media" Target="../media/media20.m4a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21.m4a"/><Relationship Id="rId4" Type="http://schemas.microsoft.com/office/2007/relationships/media" Target="../media/media21.m4a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030E64-1387-AA43-B400-788EAF3EE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0" y="457949"/>
            <a:ext cx="10572000" cy="2971051"/>
          </a:xfrm>
        </p:spPr>
        <p:txBody>
          <a:bodyPr>
            <a:normAutofit/>
          </a:bodyPr>
          <a:lstStyle/>
          <a:p>
            <a:pPr algn="ctr"/>
            <a:r>
              <a:rPr lang="pl-PL" sz="6000" i="1" dirty="0">
                <a:solidFill>
                  <a:schemeClr val="bg1"/>
                </a:solidFill>
                <a:effectLst/>
                <a:latin typeface="Baskerville SemiBold" panose="02020502070401020303" pitchFamily="18" charset="0"/>
                <a:ea typeface="Baskerville SemiBold" panose="02020502070401020303" pitchFamily="18" charset="0"/>
                <a:cs typeface="Apple Chancery" panose="03020702040506060504" pitchFamily="66" charset="-79"/>
              </a:rPr>
              <a:t>PASSIVE IN A NUTSHELL</a:t>
            </a:r>
            <a:br>
              <a:rPr lang="pl-PL" sz="1400" i="1" dirty="0">
                <a:solidFill>
                  <a:schemeClr val="bg1"/>
                </a:solidFill>
                <a:effectLst/>
                <a:latin typeface="Baskerville SemiBold" panose="02020502070401020303" pitchFamily="18" charset="0"/>
                <a:ea typeface="Baskerville SemiBold" panose="02020502070401020303" pitchFamily="18" charset="0"/>
                <a:cs typeface="Apple Chancery" panose="03020702040506060504" pitchFamily="66" charset="-79"/>
              </a:rPr>
            </a:br>
            <a:br>
              <a:rPr lang="pl-PL" sz="1400" dirty="0">
                <a:effectLst/>
              </a:rPr>
            </a:br>
            <a:endParaRPr lang="pl-PL" sz="1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385A493-7B9B-0F45-8FAD-2B5448FA7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9007" y="2933097"/>
            <a:ext cx="9573986" cy="991806"/>
          </a:xfrm>
        </p:spPr>
        <p:txBody>
          <a:bodyPr>
            <a:norm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the most important information which concerns passive voice</a:t>
            </a:r>
            <a:endParaRPr lang="pl-PL" sz="2200" dirty="0">
              <a:solidFill>
                <a:schemeClr val="bg1"/>
              </a:solidFill>
            </a:endParaRPr>
          </a:p>
        </p:txBody>
      </p:sp>
      <p:pic>
        <p:nvPicPr>
          <p:cNvPr id="4" name="Dźwięk 3">
            <a:hlinkClick r:id="" action="ppaction://media"/>
            <a:extLst>
              <a:ext uri="{FF2B5EF4-FFF2-40B4-BE49-F238E27FC236}">
                <a16:creationId xmlns:a16="http://schemas.microsoft.com/office/drawing/2014/main" id="{CB081B63-007B-C04D-B9E6-3AB22A0607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68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119">
        <p14:reveal/>
      </p:transition>
    </mc:Choice>
    <mc:Fallback>
      <p:transition spd="slow" advTm="61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422E91-1DF1-414C-8DC9-D1C93B06A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l-PL" dirty="0"/>
              <a:t> </a:t>
            </a:r>
            <a:r>
              <a:rPr lang="en-US" dirty="0"/>
              <a:t>we use passive voice when we want to tell about an activity, but we are not interested in the person who realized this</a:t>
            </a:r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en-US" dirty="0"/>
              <a:t>She </a:t>
            </a:r>
            <a:r>
              <a:rPr lang="en-US" b="1" i="1" dirty="0"/>
              <a:t>was mugged</a:t>
            </a:r>
            <a:r>
              <a:rPr lang="en-US" dirty="0"/>
              <a:t>. – we do not know who did it</a:t>
            </a:r>
            <a:endParaRPr lang="pl-PL" dirty="0"/>
          </a:p>
          <a:p>
            <a:pPr>
              <a:buFont typeface="Wingdings" pitchFamily="2" charset="2"/>
              <a:buChar char="Ø"/>
            </a:pPr>
            <a:endParaRPr lang="pl-PL" dirty="0"/>
          </a:p>
        </p:txBody>
      </p:sp>
      <p:pic>
        <p:nvPicPr>
          <p:cNvPr id="4" name="Nowe nagranie.m4a" descr="Nowe nagranie.m4a">
            <a:hlinkClick r:id="" action="ppaction://media"/>
            <a:extLst>
              <a:ext uri="{FF2B5EF4-FFF2-40B4-BE49-F238E27FC236}">
                <a16:creationId xmlns:a16="http://schemas.microsoft.com/office/drawing/2014/main" id="{32868A79-2BD9-3949-9205-AD43818328B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3286" y="5858798"/>
            <a:ext cx="812800" cy="812800"/>
          </a:xfrm>
          <a:prstGeom prst="rect">
            <a:avLst/>
          </a:prstGeom>
        </p:spPr>
      </p:pic>
      <p:pic>
        <p:nvPicPr>
          <p:cNvPr id="5" name="Dźwięk 4">
            <a:hlinkClick r:id="" action="ppaction://media"/>
            <a:extLst>
              <a:ext uri="{FF2B5EF4-FFF2-40B4-BE49-F238E27FC236}">
                <a16:creationId xmlns:a16="http://schemas.microsoft.com/office/drawing/2014/main" id="{82B98CA3-DBC0-C64C-9B6C-83D9F1AC0723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4708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2679">
        <p14:reveal/>
      </p:transition>
    </mc:Choice>
    <mc:Fallback>
      <p:transition spd="slow" advTm="226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7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5758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336" objId="4"/>
        <p14:stopEvt time="14316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3F04F3-1DDC-BC4E-942E-544309A44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GRAMMAR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ADC1DC-59D1-9042-B7E3-EFC845AFE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l-PL" dirty="0"/>
              <a:t> walk – </a:t>
            </a:r>
            <a:r>
              <a:rPr lang="pl-PL" dirty="0" err="1"/>
              <a:t>walked</a:t>
            </a:r>
            <a:r>
              <a:rPr lang="pl-PL" dirty="0"/>
              <a:t> – </a:t>
            </a:r>
            <a:r>
              <a:rPr lang="pl-PL" b="1" dirty="0" err="1"/>
              <a:t>walked</a:t>
            </a:r>
            <a:r>
              <a:rPr lang="pl-PL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pl-PL" b="1" dirty="0"/>
              <a:t> </a:t>
            </a:r>
            <a:r>
              <a:rPr lang="pl-PL" dirty="0" err="1"/>
              <a:t>buy</a:t>
            </a:r>
            <a:r>
              <a:rPr lang="pl-PL" dirty="0"/>
              <a:t> – </a:t>
            </a:r>
            <a:r>
              <a:rPr lang="pl-PL" dirty="0" err="1"/>
              <a:t>bought</a:t>
            </a:r>
            <a:r>
              <a:rPr lang="pl-PL" dirty="0"/>
              <a:t> – </a:t>
            </a:r>
            <a:r>
              <a:rPr lang="pl-PL" b="1" dirty="0" err="1"/>
              <a:t>bought</a:t>
            </a:r>
            <a:r>
              <a:rPr lang="pl-PL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pl-PL" b="1" dirty="0"/>
              <a:t> </a:t>
            </a:r>
            <a:r>
              <a:rPr lang="pl-PL" dirty="0"/>
              <a:t>A car was </a:t>
            </a:r>
            <a:r>
              <a:rPr lang="pl-PL" dirty="0" err="1"/>
              <a:t>being</a:t>
            </a:r>
            <a:r>
              <a:rPr lang="pl-PL" dirty="0"/>
              <a:t> </a:t>
            </a:r>
            <a:r>
              <a:rPr lang="pl-PL" dirty="0" err="1"/>
              <a:t>repaired</a:t>
            </a:r>
            <a:r>
              <a:rPr lang="pl-PL" dirty="0"/>
              <a:t> </a:t>
            </a:r>
            <a:r>
              <a:rPr lang="pl-PL" b="1" dirty="0"/>
              <a:t>by Jack</a:t>
            </a:r>
            <a:r>
              <a:rPr lang="pl-PL" dirty="0"/>
              <a:t>.</a:t>
            </a:r>
            <a:r>
              <a:rPr lang="pl-PL" b="1" dirty="0"/>
              <a:t> </a:t>
            </a:r>
          </a:p>
        </p:txBody>
      </p:sp>
      <p:pic>
        <p:nvPicPr>
          <p:cNvPr id="4" name="3.m4a" descr="3.m4a">
            <a:hlinkClick r:id="" action="ppaction://media"/>
            <a:extLst>
              <a:ext uri="{FF2B5EF4-FFF2-40B4-BE49-F238E27FC236}">
                <a16:creationId xmlns:a16="http://schemas.microsoft.com/office/drawing/2014/main" id="{A65CE492-C766-C84F-8CEC-3A7D1290F9A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81998" y="5858798"/>
            <a:ext cx="812800" cy="812800"/>
          </a:xfrm>
          <a:prstGeom prst="rect">
            <a:avLst/>
          </a:prstGeom>
        </p:spPr>
      </p:pic>
      <p:pic>
        <p:nvPicPr>
          <p:cNvPr id="5" name="Dźwięk 4">
            <a:hlinkClick r:id="" action="ppaction://media"/>
            <a:extLst>
              <a:ext uri="{FF2B5EF4-FFF2-40B4-BE49-F238E27FC236}">
                <a16:creationId xmlns:a16="http://schemas.microsoft.com/office/drawing/2014/main" id="{D670B210-3A2D-E540-AC9A-430572AB309D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797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5820">
        <p14:reveal/>
      </p:transition>
    </mc:Choice>
    <mc:Fallback>
      <p:transition spd="slow" advTm="458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79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0909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725" objId="4"/>
        <p14:stopEvt time="41849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A9B8F8-5614-5144-83F6-DAFDA7515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WHAT ABOUT A DOER?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C326A3-48FD-9A49-B8A5-92D1FB029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l-PL" dirty="0"/>
              <a:t> Roger was </a:t>
            </a:r>
            <a:r>
              <a:rPr lang="pl-PL" dirty="0" err="1"/>
              <a:t>arrested</a:t>
            </a:r>
            <a:r>
              <a:rPr lang="pl-PL" dirty="0"/>
              <a:t> for </a:t>
            </a:r>
            <a:r>
              <a:rPr lang="pl-PL" dirty="0" err="1"/>
              <a:t>breaching</a:t>
            </a:r>
            <a:r>
              <a:rPr lang="pl-PL" dirty="0"/>
              <a:t> the </a:t>
            </a:r>
            <a:r>
              <a:rPr lang="pl-PL" dirty="0" err="1"/>
              <a:t>addopted</a:t>
            </a:r>
            <a:r>
              <a:rPr lang="pl-PL" dirty="0"/>
              <a:t> </a:t>
            </a:r>
            <a:r>
              <a:rPr lang="pl-PL" dirty="0" err="1"/>
              <a:t>rules</a:t>
            </a:r>
            <a:r>
              <a:rPr lang="pl-PL" dirty="0"/>
              <a:t>. (by the police)</a:t>
            </a:r>
          </a:p>
          <a:p>
            <a:pPr>
              <a:buFont typeface="Wingdings" pitchFamily="2" charset="2"/>
              <a:buChar char="Ø"/>
            </a:pPr>
            <a:r>
              <a:rPr lang="pl-PL" dirty="0"/>
              <a:t> My </a:t>
            </a:r>
            <a:r>
              <a:rPr lang="pl-PL" dirty="0" err="1"/>
              <a:t>bike</a:t>
            </a:r>
            <a:r>
              <a:rPr lang="pl-PL" dirty="0"/>
              <a:t> was </a:t>
            </a:r>
            <a:r>
              <a:rPr lang="pl-PL" dirty="0" err="1"/>
              <a:t>stolen</a:t>
            </a:r>
            <a:r>
              <a:rPr lang="pl-PL" dirty="0"/>
              <a:t> </a:t>
            </a:r>
            <a:r>
              <a:rPr lang="pl-PL" dirty="0" err="1"/>
              <a:t>yesterday</a:t>
            </a:r>
            <a:r>
              <a:rPr lang="pl-PL" dirty="0"/>
              <a:t> </a:t>
            </a:r>
            <a:r>
              <a:rPr lang="pl-PL" dirty="0" err="1"/>
              <a:t>morning</a:t>
            </a:r>
            <a:r>
              <a:rPr lang="pl-PL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pl-PL" dirty="0"/>
              <a:t> </a:t>
            </a:r>
            <a:r>
              <a:rPr lang="pl-PL" dirty="0" err="1"/>
              <a:t>Postcards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often</a:t>
            </a:r>
            <a:r>
              <a:rPr lang="pl-PL" dirty="0"/>
              <a:t> sold in supermarkets. </a:t>
            </a:r>
          </a:p>
          <a:p>
            <a:pPr>
              <a:buFont typeface="Wingdings" pitchFamily="2" charset="2"/>
              <a:buChar char="Ø"/>
            </a:pPr>
            <a:r>
              <a:rPr lang="pl-PL" dirty="0"/>
              <a:t> </a:t>
            </a:r>
            <a:r>
              <a:rPr lang="pl-PL" dirty="0" err="1"/>
              <a:t>Alcohol</a:t>
            </a:r>
            <a:r>
              <a:rPr lang="pl-PL" dirty="0"/>
              <a:t> </a:t>
            </a:r>
            <a:r>
              <a:rPr lang="pl-PL" dirty="0" err="1"/>
              <a:t>may</a:t>
            </a:r>
            <a:r>
              <a:rPr lang="pl-PL" dirty="0"/>
              <a:t> not be </a:t>
            </a:r>
            <a:r>
              <a:rPr lang="pl-PL" dirty="0" err="1"/>
              <a:t>consumed</a:t>
            </a:r>
            <a:r>
              <a:rPr lang="pl-PL" dirty="0"/>
              <a:t> </a:t>
            </a:r>
            <a:r>
              <a:rPr lang="pl-PL" dirty="0" err="1"/>
              <a:t>within</a:t>
            </a:r>
            <a:r>
              <a:rPr lang="pl-PL" dirty="0"/>
              <a:t> the </a:t>
            </a:r>
            <a:r>
              <a:rPr lang="pl-PL" dirty="0" err="1"/>
              <a:t>building</a:t>
            </a:r>
            <a:r>
              <a:rPr lang="pl-PL" dirty="0"/>
              <a:t>.</a:t>
            </a:r>
          </a:p>
        </p:txBody>
      </p:sp>
      <p:pic>
        <p:nvPicPr>
          <p:cNvPr id="4" name="4.m4a" descr="4.m4a">
            <a:hlinkClick r:id="" action="ppaction://media"/>
            <a:extLst>
              <a:ext uri="{FF2B5EF4-FFF2-40B4-BE49-F238E27FC236}">
                <a16:creationId xmlns:a16="http://schemas.microsoft.com/office/drawing/2014/main" id="{2CB4B0FD-71E6-6245-B220-F2C07A7EAD5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3286" y="5858798"/>
            <a:ext cx="812800" cy="812800"/>
          </a:xfrm>
          <a:prstGeom prst="rect">
            <a:avLst/>
          </a:prstGeom>
        </p:spPr>
      </p:pic>
      <p:pic>
        <p:nvPicPr>
          <p:cNvPr id="5" name="Dźwięk 4">
            <a:hlinkClick r:id="" action="ppaction://media"/>
            <a:extLst>
              <a:ext uri="{FF2B5EF4-FFF2-40B4-BE49-F238E27FC236}">
                <a16:creationId xmlns:a16="http://schemas.microsoft.com/office/drawing/2014/main" id="{81ACC1FD-90C3-7A4F-A650-D809016DA6AF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011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862">
        <p14:reveal/>
      </p:transition>
    </mc:Choice>
    <mc:Fallback>
      <p:transition spd="slow" advTm="508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7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8788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973" objId="4"/>
        <p14:stopEvt time="41223" objId="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D8A3F-43C5-A44A-9CE1-B13CA743D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err="1">
                <a:solidFill>
                  <a:schemeClr val="bg1"/>
                </a:solidFill>
              </a:rPr>
              <a:t>Passive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forms</a:t>
            </a:r>
            <a:r>
              <a:rPr lang="pl-PL" dirty="0">
                <a:solidFill>
                  <a:schemeClr val="bg1"/>
                </a:solidFill>
              </a:rPr>
              <a:t> with </a:t>
            </a:r>
            <a:r>
              <a:rPr lang="pl-PL" dirty="0" err="1">
                <a:solidFill>
                  <a:schemeClr val="bg1"/>
                </a:solidFill>
              </a:rPr>
              <a:t>examples</a:t>
            </a:r>
            <a:r>
              <a:rPr lang="pl-PL" dirty="0">
                <a:solidFill>
                  <a:schemeClr val="bg1"/>
                </a:solidFill>
              </a:rPr>
              <a:t> for </a:t>
            </a:r>
            <a:r>
              <a:rPr lang="pl-PL" dirty="0" err="1">
                <a:solidFill>
                  <a:schemeClr val="bg1"/>
                </a:solidFill>
              </a:rPr>
              <a:t>tenses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658D9E-8CA9-3A47-9BDD-1A095FAD3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l-PL" dirty="0" err="1"/>
              <a:t>Present</a:t>
            </a:r>
            <a:r>
              <a:rPr lang="pl-PL" dirty="0"/>
              <a:t> Simple 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 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used</a:t>
            </a:r>
            <a:endParaRPr lang="pl-PL" dirty="0"/>
          </a:p>
          <a:p>
            <a:pPr>
              <a:buFont typeface="Wingdings" pitchFamily="2" charset="2"/>
              <a:buChar char="Ø"/>
            </a:pPr>
            <a:r>
              <a:rPr lang="pl-PL" dirty="0" err="1"/>
              <a:t>Present</a:t>
            </a:r>
            <a:r>
              <a:rPr lang="pl-PL" dirty="0"/>
              <a:t> </a:t>
            </a:r>
            <a:r>
              <a:rPr lang="pl-PL" dirty="0" err="1"/>
              <a:t>Continuous</a:t>
            </a:r>
            <a:r>
              <a:rPr lang="pl-PL" dirty="0"/>
              <a:t> 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 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being</a:t>
            </a:r>
            <a:r>
              <a:rPr lang="pl-PL" dirty="0"/>
              <a:t> </a:t>
            </a:r>
            <a:r>
              <a:rPr lang="pl-PL" dirty="0" err="1"/>
              <a:t>used</a:t>
            </a:r>
            <a:endParaRPr lang="pl-PL" dirty="0"/>
          </a:p>
          <a:p>
            <a:pPr>
              <a:buFont typeface="Wingdings" pitchFamily="2" charset="2"/>
              <a:buChar char="Ø"/>
            </a:pPr>
            <a:r>
              <a:rPr lang="pl-PL" dirty="0" err="1"/>
              <a:t>Present</a:t>
            </a:r>
            <a:r>
              <a:rPr lang="pl-PL" dirty="0"/>
              <a:t> Perfect 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 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beed</a:t>
            </a:r>
            <a:r>
              <a:rPr lang="pl-PL" dirty="0"/>
              <a:t> </a:t>
            </a:r>
            <a:r>
              <a:rPr lang="pl-PL" dirty="0" err="1"/>
              <a:t>used</a:t>
            </a:r>
            <a:endParaRPr lang="pl-PL" dirty="0"/>
          </a:p>
          <a:p>
            <a:pPr>
              <a:buFont typeface="Wingdings" pitchFamily="2" charset="2"/>
              <a:buChar char="Ø"/>
            </a:pPr>
            <a:r>
              <a:rPr lang="pl-PL" dirty="0"/>
              <a:t>Past Simple 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 was </a:t>
            </a:r>
            <a:r>
              <a:rPr lang="pl-PL" dirty="0" err="1"/>
              <a:t>used</a:t>
            </a:r>
            <a:endParaRPr lang="pl-PL" dirty="0"/>
          </a:p>
          <a:p>
            <a:pPr>
              <a:buFont typeface="Wingdings" pitchFamily="2" charset="2"/>
              <a:buChar char="Ø"/>
            </a:pPr>
            <a:r>
              <a:rPr lang="pl-PL" dirty="0"/>
              <a:t>Past Perfect 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 </a:t>
            </a:r>
            <a:r>
              <a:rPr lang="pl-PL" dirty="0" err="1"/>
              <a:t>had</a:t>
            </a:r>
            <a:r>
              <a:rPr lang="pl-PL" dirty="0"/>
              <a:t> </a:t>
            </a:r>
            <a:r>
              <a:rPr lang="pl-PL" dirty="0" err="1"/>
              <a:t>been</a:t>
            </a:r>
            <a:r>
              <a:rPr lang="pl-PL" dirty="0"/>
              <a:t> </a:t>
            </a:r>
            <a:r>
              <a:rPr lang="pl-PL" dirty="0" err="1"/>
              <a:t>used</a:t>
            </a:r>
            <a:endParaRPr lang="pl-PL" dirty="0"/>
          </a:p>
          <a:p>
            <a:pPr>
              <a:buFont typeface="Wingdings" pitchFamily="2" charset="2"/>
              <a:buChar char="Ø"/>
            </a:pPr>
            <a:r>
              <a:rPr lang="pl-PL" dirty="0" err="1"/>
              <a:t>Future</a:t>
            </a:r>
            <a:r>
              <a:rPr lang="pl-PL" dirty="0"/>
              <a:t> Simple 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 </a:t>
            </a:r>
            <a:r>
              <a:rPr lang="pl-PL" dirty="0" err="1"/>
              <a:t>will</a:t>
            </a:r>
            <a:r>
              <a:rPr lang="pl-PL" dirty="0"/>
              <a:t> be </a:t>
            </a:r>
            <a:r>
              <a:rPr lang="pl-PL" dirty="0" err="1"/>
              <a:t>used</a:t>
            </a:r>
            <a:endParaRPr lang="pl-PL" dirty="0"/>
          </a:p>
          <a:p>
            <a:pPr>
              <a:buFont typeface="Wingdings" pitchFamily="2" charset="2"/>
              <a:buChar char="Ø"/>
            </a:pPr>
            <a:r>
              <a:rPr lang="pl-PL" dirty="0" err="1"/>
              <a:t>Infinitive</a:t>
            </a:r>
            <a:r>
              <a:rPr lang="pl-PL" dirty="0"/>
              <a:t> 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 to be </a:t>
            </a:r>
            <a:r>
              <a:rPr lang="pl-PL" dirty="0" err="1"/>
              <a:t>used</a:t>
            </a:r>
            <a:endParaRPr lang="pl-PL" dirty="0"/>
          </a:p>
          <a:p>
            <a:pPr>
              <a:buFont typeface="Wingdings" pitchFamily="2" charset="2"/>
              <a:buChar char="Ø"/>
            </a:pPr>
            <a:r>
              <a:rPr lang="pl-PL" dirty="0" err="1"/>
              <a:t>Gerund</a:t>
            </a:r>
            <a:r>
              <a:rPr lang="pl-PL" dirty="0"/>
              <a:t> 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 </a:t>
            </a:r>
            <a:r>
              <a:rPr lang="pl-PL" dirty="0" err="1"/>
              <a:t>being</a:t>
            </a:r>
            <a:r>
              <a:rPr lang="pl-PL" dirty="0"/>
              <a:t> </a:t>
            </a:r>
            <a:r>
              <a:rPr lang="pl-PL" dirty="0" err="1"/>
              <a:t>used</a:t>
            </a:r>
            <a:endParaRPr lang="pl-PL" dirty="0"/>
          </a:p>
        </p:txBody>
      </p:sp>
      <p:pic>
        <p:nvPicPr>
          <p:cNvPr id="4" name="Dźwięk 3">
            <a:hlinkClick r:id="" action="ppaction://media"/>
            <a:extLst>
              <a:ext uri="{FF2B5EF4-FFF2-40B4-BE49-F238E27FC236}">
                <a16:creationId xmlns:a16="http://schemas.microsoft.com/office/drawing/2014/main" id="{793A556C-7934-F143-95B3-1FA91D0A8B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34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1084">
        <p14:reveal/>
      </p:transition>
    </mc:Choice>
    <mc:Fallback>
      <p:transition spd="slow" advTm="410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BE3F5D-AA75-C04C-B7B7-2A2B37FBD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621173"/>
            <a:ext cx="10554574" cy="423682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/>
              <a:t>Present</a:t>
            </a:r>
            <a:r>
              <a:rPr lang="pl-PL" dirty="0"/>
              <a:t> Simple: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check</a:t>
            </a:r>
            <a:r>
              <a:rPr lang="pl-PL" dirty="0"/>
              <a:t> me. 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 </a:t>
            </a:r>
            <a:r>
              <a:rPr lang="pl-PL" b="1" dirty="0"/>
              <a:t>I </a:t>
            </a:r>
            <a:r>
              <a:rPr lang="pl-PL" b="1" dirty="0" err="1"/>
              <a:t>am</a:t>
            </a:r>
            <a:r>
              <a:rPr lang="pl-PL" b="1" dirty="0"/>
              <a:t> </a:t>
            </a:r>
            <a:r>
              <a:rPr lang="pl-PL" b="1" dirty="0" err="1"/>
              <a:t>checked</a:t>
            </a:r>
            <a:r>
              <a:rPr lang="pl-PL" b="1" dirty="0"/>
              <a:t>.</a:t>
            </a:r>
          </a:p>
          <a:p>
            <a:pPr marL="0" indent="0">
              <a:buNone/>
            </a:pPr>
            <a:r>
              <a:rPr lang="pl-PL" dirty="0" err="1"/>
              <a:t>Present</a:t>
            </a:r>
            <a:r>
              <a:rPr lang="pl-PL" dirty="0"/>
              <a:t> </a:t>
            </a:r>
            <a:r>
              <a:rPr lang="pl-PL" dirty="0" err="1"/>
              <a:t>Continuous</a:t>
            </a:r>
            <a:r>
              <a:rPr lang="pl-PL" dirty="0"/>
              <a:t>: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checking</a:t>
            </a:r>
            <a:r>
              <a:rPr lang="pl-PL" dirty="0"/>
              <a:t> me. </a:t>
            </a:r>
            <a:r>
              <a:rPr lang="pl-PL" dirty="0">
                <a:sym typeface="Wingdings" pitchFamily="2" charset="2"/>
              </a:rPr>
              <a:t> </a:t>
            </a:r>
            <a:r>
              <a:rPr lang="pl-PL" b="1" dirty="0"/>
              <a:t>I </a:t>
            </a:r>
            <a:r>
              <a:rPr lang="pl-PL" b="1" dirty="0" err="1"/>
              <a:t>am</a:t>
            </a:r>
            <a:r>
              <a:rPr lang="pl-PL" b="1" dirty="0"/>
              <a:t> </a:t>
            </a:r>
            <a:r>
              <a:rPr lang="pl-PL" b="1" dirty="0" err="1"/>
              <a:t>being</a:t>
            </a:r>
            <a:r>
              <a:rPr lang="pl-PL" b="1" dirty="0"/>
              <a:t> </a:t>
            </a:r>
            <a:r>
              <a:rPr lang="pl-PL" b="1" dirty="0" err="1"/>
              <a:t>checked</a:t>
            </a:r>
            <a:r>
              <a:rPr lang="pl-PL" b="1" dirty="0"/>
              <a:t>.</a:t>
            </a:r>
          </a:p>
          <a:p>
            <a:pPr marL="0" indent="0">
              <a:buNone/>
            </a:pPr>
            <a:r>
              <a:rPr lang="pl-PL" dirty="0"/>
              <a:t>Past Simple: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checked</a:t>
            </a:r>
            <a:r>
              <a:rPr lang="pl-PL" dirty="0"/>
              <a:t> me. </a:t>
            </a:r>
            <a:r>
              <a:rPr lang="pl-PL" dirty="0">
                <a:sym typeface="Wingdings" pitchFamily="2" charset="2"/>
              </a:rPr>
              <a:t> </a:t>
            </a:r>
            <a:r>
              <a:rPr lang="pl-PL" b="1" dirty="0"/>
              <a:t>I was </a:t>
            </a:r>
            <a:r>
              <a:rPr lang="pl-PL" b="1" dirty="0" err="1"/>
              <a:t>checked</a:t>
            </a:r>
            <a:r>
              <a:rPr lang="pl-PL" b="1" dirty="0"/>
              <a:t>.</a:t>
            </a:r>
          </a:p>
          <a:p>
            <a:pPr marL="0" indent="0">
              <a:buNone/>
            </a:pPr>
            <a:r>
              <a:rPr lang="pl-PL" dirty="0"/>
              <a:t>Past </a:t>
            </a:r>
            <a:r>
              <a:rPr lang="pl-PL" dirty="0" err="1"/>
              <a:t>Continuous</a:t>
            </a:r>
            <a:r>
              <a:rPr lang="pl-PL" dirty="0"/>
              <a:t>: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were</a:t>
            </a:r>
            <a:r>
              <a:rPr lang="pl-PL" dirty="0"/>
              <a:t> </a:t>
            </a:r>
            <a:r>
              <a:rPr lang="pl-PL" dirty="0" err="1"/>
              <a:t>checking</a:t>
            </a:r>
            <a:r>
              <a:rPr lang="pl-PL" dirty="0"/>
              <a:t> me. </a:t>
            </a:r>
            <a:r>
              <a:rPr lang="pl-PL" dirty="0">
                <a:sym typeface="Wingdings" pitchFamily="2" charset="2"/>
              </a:rPr>
              <a:t> </a:t>
            </a:r>
            <a:r>
              <a:rPr lang="pl-PL" b="1" dirty="0"/>
              <a:t>I was </a:t>
            </a:r>
            <a:r>
              <a:rPr lang="pl-PL" b="1" dirty="0" err="1"/>
              <a:t>being</a:t>
            </a:r>
            <a:r>
              <a:rPr lang="pl-PL" b="1" dirty="0"/>
              <a:t> </a:t>
            </a:r>
            <a:r>
              <a:rPr lang="pl-PL" b="1" dirty="0" err="1"/>
              <a:t>checked</a:t>
            </a:r>
            <a:r>
              <a:rPr lang="pl-PL" b="1" dirty="0"/>
              <a:t>.</a:t>
            </a:r>
          </a:p>
          <a:p>
            <a:pPr marL="0" indent="0">
              <a:buNone/>
            </a:pPr>
            <a:r>
              <a:rPr lang="pl-PL" dirty="0" err="1"/>
              <a:t>Present</a:t>
            </a:r>
            <a:r>
              <a:rPr lang="pl-PL" dirty="0"/>
              <a:t> Perfect: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checked</a:t>
            </a:r>
            <a:r>
              <a:rPr lang="pl-PL" dirty="0"/>
              <a:t> me. </a:t>
            </a:r>
            <a:r>
              <a:rPr lang="pl-PL" dirty="0">
                <a:sym typeface="Wingdings" pitchFamily="2" charset="2"/>
              </a:rPr>
              <a:t> </a:t>
            </a:r>
            <a:r>
              <a:rPr lang="pl-PL" b="1" dirty="0"/>
              <a:t>I </a:t>
            </a:r>
            <a:r>
              <a:rPr lang="pl-PL" b="1" dirty="0" err="1"/>
              <a:t>have</a:t>
            </a:r>
            <a:r>
              <a:rPr lang="pl-PL" b="1" dirty="0"/>
              <a:t> </a:t>
            </a:r>
            <a:r>
              <a:rPr lang="pl-PL" b="1" dirty="0" err="1"/>
              <a:t>been</a:t>
            </a:r>
            <a:r>
              <a:rPr lang="pl-PL" b="1" dirty="0"/>
              <a:t> </a:t>
            </a:r>
            <a:r>
              <a:rPr lang="pl-PL" b="1" dirty="0" err="1"/>
              <a:t>checked</a:t>
            </a:r>
            <a:r>
              <a:rPr lang="pl-PL" b="1" dirty="0"/>
              <a:t>.</a:t>
            </a:r>
          </a:p>
          <a:p>
            <a:pPr marL="0" indent="0">
              <a:buNone/>
            </a:pPr>
            <a:r>
              <a:rPr lang="pl-PL" dirty="0"/>
              <a:t>Past Perfect: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had</a:t>
            </a:r>
            <a:r>
              <a:rPr lang="pl-PL" dirty="0"/>
              <a:t> </a:t>
            </a:r>
            <a:r>
              <a:rPr lang="pl-PL" dirty="0" err="1"/>
              <a:t>checked</a:t>
            </a:r>
            <a:r>
              <a:rPr lang="pl-PL" dirty="0"/>
              <a:t> me. </a:t>
            </a:r>
            <a:r>
              <a:rPr lang="pl-PL" dirty="0">
                <a:sym typeface="Wingdings" pitchFamily="2" charset="2"/>
              </a:rPr>
              <a:t> </a:t>
            </a:r>
            <a:r>
              <a:rPr lang="pl-PL" b="1" dirty="0"/>
              <a:t>I </a:t>
            </a:r>
            <a:r>
              <a:rPr lang="pl-PL" b="1" dirty="0" err="1"/>
              <a:t>had</a:t>
            </a:r>
            <a:r>
              <a:rPr lang="pl-PL" b="1" dirty="0"/>
              <a:t> </a:t>
            </a:r>
            <a:r>
              <a:rPr lang="pl-PL" b="1" dirty="0" err="1"/>
              <a:t>been</a:t>
            </a:r>
            <a:r>
              <a:rPr lang="pl-PL" b="1" dirty="0"/>
              <a:t> </a:t>
            </a:r>
            <a:r>
              <a:rPr lang="pl-PL" b="1" dirty="0" err="1"/>
              <a:t>checked</a:t>
            </a:r>
            <a:r>
              <a:rPr lang="pl-PL" b="1" dirty="0"/>
              <a:t>.</a:t>
            </a:r>
          </a:p>
          <a:p>
            <a:pPr marL="0" indent="0">
              <a:buNone/>
            </a:pPr>
            <a:r>
              <a:rPr lang="pl-PL" dirty="0" err="1"/>
              <a:t>Future</a:t>
            </a:r>
            <a:r>
              <a:rPr lang="pl-PL" dirty="0"/>
              <a:t> Simple: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check</a:t>
            </a:r>
            <a:r>
              <a:rPr lang="pl-PL" dirty="0"/>
              <a:t> me. </a:t>
            </a:r>
            <a:r>
              <a:rPr lang="pl-PL" dirty="0">
                <a:sym typeface="Wingdings" pitchFamily="2" charset="2"/>
              </a:rPr>
              <a:t> </a:t>
            </a:r>
            <a:r>
              <a:rPr lang="pl-PL" b="1" dirty="0"/>
              <a:t>I </a:t>
            </a:r>
            <a:r>
              <a:rPr lang="pl-PL" b="1" dirty="0" err="1"/>
              <a:t>will</a:t>
            </a:r>
            <a:r>
              <a:rPr lang="pl-PL" b="1" dirty="0"/>
              <a:t> be </a:t>
            </a:r>
            <a:r>
              <a:rPr lang="pl-PL" b="1" dirty="0" err="1"/>
              <a:t>checked</a:t>
            </a:r>
            <a:r>
              <a:rPr lang="pl-PL" b="1" dirty="0"/>
              <a:t>.</a:t>
            </a:r>
          </a:p>
          <a:p>
            <a:pPr marL="0" indent="0">
              <a:buNone/>
            </a:pPr>
            <a:r>
              <a:rPr lang="pl-PL" dirty="0" err="1"/>
              <a:t>Future</a:t>
            </a:r>
            <a:r>
              <a:rPr lang="pl-PL" dirty="0"/>
              <a:t> Perfect: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will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checked</a:t>
            </a:r>
            <a:r>
              <a:rPr lang="pl-PL" dirty="0"/>
              <a:t> me. </a:t>
            </a:r>
            <a:r>
              <a:rPr lang="pl-PL" dirty="0">
                <a:sym typeface="Wingdings" pitchFamily="2" charset="2"/>
              </a:rPr>
              <a:t> </a:t>
            </a:r>
            <a:r>
              <a:rPr lang="pl-PL" b="1" dirty="0"/>
              <a:t>I </a:t>
            </a:r>
            <a:r>
              <a:rPr lang="pl-PL" b="1" dirty="0" err="1"/>
              <a:t>will</a:t>
            </a:r>
            <a:r>
              <a:rPr lang="pl-PL" b="1" dirty="0"/>
              <a:t> </a:t>
            </a:r>
            <a:r>
              <a:rPr lang="pl-PL" b="1" dirty="0" err="1"/>
              <a:t>have</a:t>
            </a:r>
            <a:r>
              <a:rPr lang="pl-PL" b="1" dirty="0"/>
              <a:t> </a:t>
            </a:r>
            <a:r>
              <a:rPr lang="pl-PL" b="1" dirty="0" err="1"/>
              <a:t>been</a:t>
            </a:r>
            <a:r>
              <a:rPr lang="pl-PL" b="1" dirty="0"/>
              <a:t> </a:t>
            </a:r>
            <a:r>
              <a:rPr lang="pl-PL" b="1" dirty="0" err="1"/>
              <a:t>checked</a:t>
            </a:r>
            <a:r>
              <a:rPr lang="pl-PL" b="1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Nowe nagranie 2.m4a" descr="Nowe nagranie 2.m4a">
            <a:hlinkClick r:id="" action="ppaction://media"/>
            <a:extLst>
              <a:ext uri="{FF2B5EF4-FFF2-40B4-BE49-F238E27FC236}">
                <a16:creationId xmlns:a16="http://schemas.microsoft.com/office/drawing/2014/main" id="{C23191A8-1511-8043-8AD3-D1AFBED20E9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3287" y="5950857"/>
            <a:ext cx="812800" cy="812800"/>
          </a:xfrm>
          <a:prstGeom prst="rect">
            <a:avLst/>
          </a:prstGeom>
        </p:spPr>
      </p:pic>
      <p:pic>
        <p:nvPicPr>
          <p:cNvPr id="6" name="Dźwięk 5">
            <a:hlinkClick r:id="" action="ppaction://media"/>
            <a:extLst>
              <a:ext uri="{FF2B5EF4-FFF2-40B4-BE49-F238E27FC236}">
                <a16:creationId xmlns:a16="http://schemas.microsoft.com/office/drawing/2014/main" id="{DA96B0BB-E227-F746-B765-B6741DFD48F7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1092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00922">
        <p14:reveal/>
      </p:transition>
    </mc:Choice>
    <mc:Fallback>
      <p:transition spd="slow" advTm="1009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11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3333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792" objId="5"/>
        <p14:stopEvt time="85209" objId="5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B6FD5A-F66C-B546-A121-3FDA1BFD9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MODAL VERBS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0BDEB4-C198-984D-A8E4-76B6AF96E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527087"/>
            <a:ext cx="10554574" cy="3636511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l-PL" b="1" dirty="0"/>
              <a:t>I </a:t>
            </a:r>
            <a:r>
              <a:rPr lang="pl-PL" b="1" dirty="0" err="1"/>
              <a:t>may</a:t>
            </a:r>
            <a:r>
              <a:rPr lang="pl-PL" b="1" dirty="0"/>
              <a:t> do </a:t>
            </a:r>
            <a:r>
              <a:rPr lang="pl-PL" b="1" dirty="0" err="1"/>
              <a:t>this</a:t>
            </a:r>
            <a:r>
              <a:rPr lang="pl-PL" b="1" dirty="0"/>
              <a:t>. </a:t>
            </a:r>
            <a:r>
              <a:rPr lang="pl-PL" b="1" dirty="0">
                <a:sym typeface="Wingdings" pitchFamily="2" charset="2"/>
              </a:rPr>
              <a:t></a:t>
            </a:r>
            <a:r>
              <a:rPr lang="pl-PL" b="1" dirty="0"/>
              <a:t> It </a:t>
            </a:r>
            <a:r>
              <a:rPr lang="pl-PL" b="1" dirty="0" err="1"/>
              <a:t>may</a:t>
            </a:r>
            <a:r>
              <a:rPr lang="pl-PL" b="1" dirty="0"/>
              <a:t> be </a:t>
            </a:r>
            <a:r>
              <a:rPr lang="pl-PL" b="1" dirty="0" err="1"/>
              <a:t>done</a:t>
            </a:r>
            <a:r>
              <a:rPr lang="pl-PL" b="1" dirty="0"/>
              <a:t> (by me).</a:t>
            </a:r>
            <a:br>
              <a:rPr lang="pl-PL" dirty="0"/>
            </a:br>
            <a:r>
              <a:rPr lang="pl-PL" dirty="0"/>
              <a:t>Mogę to zrobić. 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 To może być zrobione (przeze mnie).</a:t>
            </a:r>
          </a:p>
          <a:p>
            <a:pPr>
              <a:buFont typeface="Wingdings" pitchFamily="2" charset="2"/>
              <a:buChar char="Ø"/>
            </a:pPr>
            <a:r>
              <a:rPr lang="pl-PL" b="1" dirty="0" err="1"/>
              <a:t>You</a:t>
            </a:r>
            <a:r>
              <a:rPr lang="pl-PL" b="1" dirty="0"/>
              <a:t> </a:t>
            </a:r>
            <a:r>
              <a:rPr lang="pl-PL" b="1" dirty="0" err="1"/>
              <a:t>can</a:t>
            </a:r>
            <a:r>
              <a:rPr lang="pl-PL" b="1" dirty="0"/>
              <a:t> test </a:t>
            </a:r>
            <a:r>
              <a:rPr lang="pl-PL" b="1" dirty="0" err="1"/>
              <a:t>it</a:t>
            </a:r>
            <a:r>
              <a:rPr lang="pl-PL" b="1" dirty="0"/>
              <a:t> </a:t>
            </a:r>
            <a:r>
              <a:rPr lang="pl-PL" b="1" dirty="0" err="1"/>
              <a:t>at</a:t>
            </a:r>
            <a:r>
              <a:rPr lang="pl-PL" b="1" dirty="0"/>
              <a:t> </a:t>
            </a:r>
            <a:r>
              <a:rPr lang="pl-PL" b="1" dirty="0" err="1"/>
              <a:t>home</a:t>
            </a:r>
            <a:r>
              <a:rPr lang="pl-PL" b="1" dirty="0"/>
              <a:t>.</a:t>
            </a:r>
            <a:r>
              <a:rPr lang="pl-PL" b="1" dirty="0">
                <a:sym typeface="Wingdings" pitchFamily="2" charset="2"/>
              </a:rPr>
              <a:t> </a:t>
            </a:r>
            <a:r>
              <a:rPr lang="pl-PL" b="1" dirty="0"/>
              <a:t> It </a:t>
            </a:r>
            <a:r>
              <a:rPr lang="pl-PL" b="1" dirty="0" err="1"/>
              <a:t>can</a:t>
            </a:r>
            <a:r>
              <a:rPr lang="pl-PL" b="1" dirty="0"/>
              <a:t> be </a:t>
            </a:r>
            <a:r>
              <a:rPr lang="pl-PL" b="1" dirty="0" err="1"/>
              <a:t>tested</a:t>
            </a:r>
            <a:r>
              <a:rPr lang="pl-PL" b="1" dirty="0"/>
              <a:t> </a:t>
            </a:r>
            <a:r>
              <a:rPr lang="pl-PL" b="1" dirty="0" err="1"/>
              <a:t>at</a:t>
            </a:r>
            <a:r>
              <a:rPr lang="pl-PL" b="1" dirty="0"/>
              <a:t> </a:t>
            </a:r>
            <a:r>
              <a:rPr lang="pl-PL" b="1" dirty="0" err="1"/>
              <a:t>home</a:t>
            </a:r>
            <a:r>
              <a:rPr lang="pl-PL" b="1" dirty="0"/>
              <a:t>.</a:t>
            </a:r>
            <a:br>
              <a:rPr lang="pl-PL" dirty="0"/>
            </a:br>
            <a:r>
              <a:rPr lang="pl-PL" dirty="0"/>
              <a:t>Możesz to przetestować w domu. 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b="1" dirty="0"/>
              <a:t> </a:t>
            </a:r>
            <a:r>
              <a:rPr lang="pl-PL" dirty="0"/>
              <a:t>To może być przetestowane w domu.</a:t>
            </a:r>
          </a:p>
          <a:p>
            <a:pPr>
              <a:buFont typeface="Wingdings" pitchFamily="2" charset="2"/>
              <a:buChar char="Ø"/>
            </a:pPr>
            <a:r>
              <a:rPr lang="pl-PL" b="1" dirty="0"/>
              <a:t>We </a:t>
            </a:r>
            <a:r>
              <a:rPr lang="pl-PL" b="1" dirty="0" err="1"/>
              <a:t>should</a:t>
            </a:r>
            <a:r>
              <a:rPr lang="pl-PL" b="1" dirty="0"/>
              <a:t> </a:t>
            </a:r>
            <a:r>
              <a:rPr lang="pl-PL" b="1" dirty="0" err="1"/>
              <a:t>have</a:t>
            </a:r>
            <a:r>
              <a:rPr lang="pl-PL" b="1" dirty="0"/>
              <a:t> </a:t>
            </a:r>
            <a:r>
              <a:rPr lang="pl-PL" b="1" dirty="0" err="1"/>
              <a:t>interviewed</a:t>
            </a:r>
            <a:r>
              <a:rPr lang="pl-PL" b="1" dirty="0"/>
              <a:t> </a:t>
            </a:r>
            <a:r>
              <a:rPr lang="pl-PL" b="1" dirty="0" err="1"/>
              <a:t>him</a:t>
            </a:r>
            <a:r>
              <a:rPr lang="pl-PL" b="1" dirty="0"/>
              <a:t> </a:t>
            </a:r>
            <a:r>
              <a:rPr lang="pl-PL" b="1" dirty="0" err="1"/>
              <a:t>long</a:t>
            </a:r>
            <a:r>
              <a:rPr lang="pl-PL" b="1" dirty="0"/>
              <a:t> </a:t>
            </a:r>
            <a:r>
              <a:rPr lang="pl-PL" b="1" dirty="0" err="1"/>
              <a:t>before</a:t>
            </a:r>
            <a:r>
              <a:rPr lang="pl-PL" b="1" dirty="0"/>
              <a:t> </a:t>
            </a:r>
            <a:r>
              <a:rPr lang="pl-PL" b="1" dirty="0" err="1"/>
              <a:t>now</a:t>
            </a:r>
            <a:r>
              <a:rPr lang="pl-PL" b="1" dirty="0"/>
              <a:t>. </a:t>
            </a:r>
            <a:r>
              <a:rPr lang="pl-PL" b="1" dirty="0">
                <a:sym typeface="Wingdings" pitchFamily="2" charset="2"/>
              </a:rPr>
              <a:t></a:t>
            </a:r>
            <a:r>
              <a:rPr lang="pl-PL" b="1" dirty="0"/>
              <a:t> He </a:t>
            </a:r>
            <a:r>
              <a:rPr lang="pl-PL" b="1" dirty="0" err="1"/>
              <a:t>should</a:t>
            </a:r>
            <a:r>
              <a:rPr lang="pl-PL" b="1" dirty="0"/>
              <a:t> </a:t>
            </a:r>
            <a:r>
              <a:rPr lang="pl-PL" b="1" dirty="0" err="1"/>
              <a:t>have</a:t>
            </a:r>
            <a:r>
              <a:rPr lang="pl-PL" b="1" dirty="0"/>
              <a:t> </a:t>
            </a:r>
            <a:r>
              <a:rPr lang="pl-PL" b="1" dirty="0" err="1"/>
              <a:t>been</a:t>
            </a:r>
            <a:r>
              <a:rPr lang="pl-PL" b="1" dirty="0"/>
              <a:t> </a:t>
            </a:r>
            <a:r>
              <a:rPr lang="pl-PL" b="1" dirty="0" err="1"/>
              <a:t>interviewed</a:t>
            </a:r>
            <a:r>
              <a:rPr lang="pl-PL" b="1" dirty="0"/>
              <a:t> </a:t>
            </a:r>
            <a:r>
              <a:rPr lang="pl-PL" b="1" dirty="0" err="1"/>
              <a:t>long</a:t>
            </a:r>
            <a:r>
              <a:rPr lang="pl-PL" b="1" dirty="0"/>
              <a:t> </a:t>
            </a:r>
            <a:r>
              <a:rPr lang="pl-PL" b="1" dirty="0" err="1"/>
              <a:t>before</a:t>
            </a:r>
            <a:r>
              <a:rPr lang="pl-PL" b="1" dirty="0"/>
              <a:t> </a:t>
            </a:r>
            <a:r>
              <a:rPr lang="pl-PL" b="1" dirty="0" err="1"/>
              <a:t>now</a:t>
            </a:r>
            <a:r>
              <a:rPr lang="pl-PL" b="1" dirty="0"/>
              <a:t>.</a:t>
            </a:r>
            <a:br>
              <a:rPr lang="pl-PL" dirty="0"/>
            </a:br>
            <a:r>
              <a:rPr lang="pl-PL" dirty="0"/>
              <a:t>Powinniśmy byli przesłuchać go już dawno temu. </a:t>
            </a:r>
            <a:r>
              <a:rPr lang="pl-PL" dirty="0">
                <a:sym typeface="Wingdings" pitchFamily="2" charset="2"/>
              </a:rPr>
              <a:t></a:t>
            </a:r>
            <a:r>
              <a:rPr lang="pl-PL" dirty="0"/>
              <a:t> On powinien był zostać przesłuchamy już dawno temu.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7.m4a" descr="7.m4a">
            <a:hlinkClick r:id="" action="ppaction://media"/>
            <a:extLst>
              <a:ext uri="{FF2B5EF4-FFF2-40B4-BE49-F238E27FC236}">
                <a16:creationId xmlns:a16="http://schemas.microsoft.com/office/drawing/2014/main" id="{A0096E31-0820-114F-A28C-BFC6714C668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4574" y="6004412"/>
            <a:ext cx="812800" cy="812800"/>
          </a:xfrm>
          <a:prstGeom prst="rect">
            <a:avLst/>
          </a:prstGeom>
        </p:spPr>
      </p:pic>
      <p:pic>
        <p:nvPicPr>
          <p:cNvPr id="5" name="Dźwięk 4">
            <a:hlinkClick r:id="" action="ppaction://media"/>
            <a:extLst>
              <a:ext uri="{FF2B5EF4-FFF2-40B4-BE49-F238E27FC236}">
                <a16:creationId xmlns:a16="http://schemas.microsoft.com/office/drawing/2014/main" id="{C2A42BFA-CEA7-C042-87B8-15169D4068F4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0762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7157">
        <p14:reveal/>
      </p:transition>
    </mc:Choice>
    <mc:Fallback>
      <p:transition spd="slow" advTm="371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3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1818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262" objId="4"/>
        <p14:stopEvt time="18915" objId="4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558801-48AC-E542-8DA5-2DC8F7950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HAVE / GET SOMETHING DONE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9C5FA7D6-5242-4549-87B7-1A1E4D6868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174889"/>
              </p:ext>
            </p:extLst>
          </p:nvPr>
        </p:nvGraphicFramePr>
        <p:xfrm>
          <a:off x="819150" y="2222500"/>
          <a:ext cx="10553700" cy="434721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76850">
                  <a:extLst>
                    <a:ext uri="{9D8B030D-6E8A-4147-A177-3AD203B41FA5}">
                      <a16:colId xmlns:a16="http://schemas.microsoft.com/office/drawing/2014/main" val="2678009883"/>
                    </a:ext>
                  </a:extLst>
                </a:gridCol>
                <a:gridCol w="5276850">
                  <a:extLst>
                    <a:ext uri="{9D8B030D-6E8A-4147-A177-3AD203B41FA5}">
                      <a16:colId xmlns:a16="http://schemas.microsoft.com/office/drawing/2014/main" val="3456079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b="0" dirty="0">
                          <a:effectLst/>
                        </a:rPr>
                        <a:t>PRESENT SIMPLE</a:t>
                      </a: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0" dirty="0">
                          <a:effectLst/>
                        </a:rPr>
                        <a:t>I </a:t>
                      </a:r>
                      <a:r>
                        <a:rPr lang="pl-PL" sz="1600" b="0" u="sng" dirty="0" err="1">
                          <a:effectLst/>
                        </a:rPr>
                        <a:t>have</a:t>
                      </a:r>
                      <a:r>
                        <a:rPr lang="pl-PL" sz="1600" b="0" dirty="0">
                          <a:effectLst/>
                        </a:rPr>
                        <a:t> my car </a:t>
                      </a:r>
                      <a:r>
                        <a:rPr lang="pl-PL" sz="1600" b="0" dirty="0" err="1">
                          <a:effectLst/>
                        </a:rPr>
                        <a:t>washed</a:t>
                      </a:r>
                      <a:r>
                        <a:rPr lang="pl-PL" sz="1600" b="0" dirty="0">
                          <a:effectLst/>
                        </a:rPr>
                        <a:t> </a:t>
                      </a:r>
                      <a:r>
                        <a:rPr lang="pl-PL" sz="1600" b="0" dirty="0" err="1">
                          <a:effectLst/>
                        </a:rPr>
                        <a:t>every</a:t>
                      </a:r>
                      <a:r>
                        <a:rPr lang="pl-PL" sz="1600" b="0" dirty="0">
                          <a:effectLst/>
                        </a:rPr>
                        <a:t> </a:t>
                      </a:r>
                      <a:r>
                        <a:rPr lang="pl-PL" sz="1600" b="0" dirty="0" err="1">
                          <a:effectLst/>
                        </a:rPr>
                        <a:t>week</a:t>
                      </a:r>
                      <a:r>
                        <a:rPr lang="pl-PL" sz="1600" b="0" dirty="0">
                          <a:effectLst/>
                        </a:rPr>
                        <a:t>.</a:t>
                      </a:r>
                      <a:br>
                        <a:rPr lang="pl-PL" sz="1600" b="0" dirty="0">
                          <a:effectLst/>
                        </a:rPr>
                      </a:b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extLst>
                  <a:ext uri="{0D108BD9-81ED-4DB2-BD59-A6C34878D82A}">
                    <a16:rowId xmlns:a16="http://schemas.microsoft.com/office/drawing/2014/main" val="73946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effectLst/>
                        </a:rPr>
                        <a:t>PRESENT CONTINUOUS</a:t>
                      </a: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effectLst/>
                        </a:rPr>
                        <a:t>We </a:t>
                      </a:r>
                      <a:r>
                        <a:rPr lang="pl-PL" sz="1600" u="sng" dirty="0" err="1">
                          <a:effectLst/>
                        </a:rPr>
                        <a:t>are</a:t>
                      </a:r>
                      <a:r>
                        <a:rPr lang="pl-PL" sz="1600" u="sng" dirty="0">
                          <a:effectLst/>
                        </a:rPr>
                        <a:t> </a:t>
                      </a:r>
                      <a:r>
                        <a:rPr lang="pl-PL" sz="1600" u="sng" dirty="0" err="1">
                          <a:effectLst/>
                        </a:rPr>
                        <a:t>having</a:t>
                      </a:r>
                      <a:r>
                        <a:rPr lang="pl-PL" sz="1600" dirty="0">
                          <a:effectLst/>
                        </a:rPr>
                        <a:t> the </a:t>
                      </a:r>
                      <a:r>
                        <a:rPr lang="pl-PL" sz="1600" dirty="0" err="1">
                          <a:effectLst/>
                        </a:rPr>
                        <a:t>wall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painted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now</a:t>
                      </a:r>
                      <a:r>
                        <a:rPr lang="pl-PL" sz="1600" dirty="0">
                          <a:effectLst/>
                        </a:rPr>
                        <a:t>.</a:t>
                      </a:r>
                      <a:br>
                        <a:rPr lang="pl-PL" sz="1600" dirty="0">
                          <a:effectLst/>
                        </a:rPr>
                      </a:br>
                      <a:r>
                        <a:rPr lang="pl-PL" sz="1600" dirty="0">
                          <a:effectLst/>
                        </a:rPr>
                        <a:t> </a:t>
                      </a: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extLst>
                  <a:ext uri="{0D108BD9-81ED-4DB2-BD59-A6C34878D82A}">
                    <a16:rowId xmlns:a16="http://schemas.microsoft.com/office/drawing/2014/main" val="184173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effectLst/>
                        </a:rPr>
                        <a:t>PAST SIMPLE</a:t>
                      </a: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err="1">
                          <a:effectLst/>
                        </a:rPr>
                        <a:t>She</a:t>
                      </a:r>
                      <a:r>
                        <a:rPr lang="pl-PL" sz="1600" dirty="0">
                          <a:effectLst/>
                        </a:rPr>
                        <a:t> </a:t>
                      </a:r>
                      <a:r>
                        <a:rPr lang="pl-PL" sz="1600" u="sng" dirty="0" err="1">
                          <a:effectLst/>
                        </a:rPr>
                        <a:t>had</a:t>
                      </a:r>
                      <a:r>
                        <a:rPr lang="pl-PL" sz="1600" dirty="0">
                          <a:effectLst/>
                        </a:rPr>
                        <a:t> </a:t>
                      </a:r>
                      <a:r>
                        <a:rPr lang="pl-PL" sz="1600" dirty="0" err="1">
                          <a:effectLst/>
                        </a:rPr>
                        <a:t>flowers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planted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last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Friday</a:t>
                      </a:r>
                      <a:r>
                        <a:rPr lang="pl-PL" sz="1600" dirty="0">
                          <a:effectLst/>
                        </a:rPr>
                        <a:t>.</a:t>
                      </a:r>
                      <a:br>
                        <a:rPr lang="pl-PL" sz="1600" dirty="0">
                          <a:effectLst/>
                        </a:rPr>
                      </a:b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extLst>
                  <a:ext uri="{0D108BD9-81ED-4DB2-BD59-A6C34878D82A}">
                    <a16:rowId xmlns:a16="http://schemas.microsoft.com/office/drawing/2014/main" val="197950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effectLst/>
                        </a:rPr>
                        <a:t>PAST CONTINUOUS</a:t>
                      </a: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err="1">
                          <a:effectLst/>
                        </a:rPr>
                        <a:t>They</a:t>
                      </a:r>
                      <a:r>
                        <a:rPr lang="pl-PL" sz="1600" dirty="0">
                          <a:effectLst/>
                        </a:rPr>
                        <a:t> </a:t>
                      </a:r>
                      <a:r>
                        <a:rPr lang="pl-PL" sz="1600" u="sng" dirty="0" err="1">
                          <a:effectLst/>
                        </a:rPr>
                        <a:t>were</a:t>
                      </a:r>
                      <a:r>
                        <a:rPr lang="pl-PL" sz="1600" u="sng" dirty="0">
                          <a:effectLst/>
                        </a:rPr>
                        <a:t> </a:t>
                      </a:r>
                      <a:r>
                        <a:rPr lang="pl-PL" sz="1600" u="sng" dirty="0" err="1">
                          <a:effectLst/>
                        </a:rPr>
                        <a:t>having</a:t>
                      </a:r>
                      <a:r>
                        <a:rPr lang="pl-PL" sz="1600" dirty="0">
                          <a:effectLst/>
                        </a:rPr>
                        <a:t> the radio </a:t>
                      </a:r>
                      <a:r>
                        <a:rPr lang="pl-PL" sz="1600" dirty="0" err="1">
                          <a:effectLst/>
                        </a:rPr>
                        <a:t>fixed</a:t>
                      </a:r>
                      <a:r>
                        <a:rPr lang="pl-PL" sz="1600" dirty="0">
                          <a:effectLst/>
                        </a:rPr>
                        <a:t>.</a:t>
                      </a:r>
                      <a:br>
                        <a:rPr lang="pl-PL" sz="1600" dirty="0">
                          <a:effectLst/>
                        </a:rPr>
                      </a:b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extLst>
                  <a:ext uri="{0D108BD9-81ED-4DB2-BD59-A6C34878D82A}">
                    <a16:rowId xmlns:a16="http://schemas.microsoft.com/office/drawing/2014/main" val="193167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effectLst/>
                        </a:rPr>
                        <a:t>PRESENT PERFECT</a:t>
                      </a: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effectLst/>
                        </a:rPr>
                        <a:t>He </a:t>
                      </a:r>
                      <a:r>
                        <a:rPr lang="pl-PL" sz="1600" u="sng" dirty="0" err="1">
                          <a:effectLst/>
                        </a:rPr>
                        <a:t>has</a:t>
                      </a:r>
                      <a:r>
                        <a:rPr lang="pl-PL" sz="1600" u="sng" dirty="0">
                          <a:effectLst/>
                        </a:rPr>
                        <a:t> </a:t>
                      </a:r>
                      <a:r>
                        <a:rPr lang="pl-PL" sz="1600" u="sng" dirty="0" err="1">
                          <a:effectLst/>
                        </a:rPr>
                        <a:t>had</a:t>
                      </a:r>
                      <a:r>
                        <a:rPr lang="pl-PL" sz="1600" dirty="0">
                          <a:effectLst/>
                        </a:rPr>
                        <a:t> </a:t>
                      </a:r>
                      <a:r>
                        <a:rPr lang="pl-PL" sz="1600" dirty="0" err="1">
                          <a:effectLst/>
                        </a:rPr>
                        <a:t>his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hair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cut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recently</a:t>
                      </a:r>
                      <a:r>
                        <a:rPr lang="pl-PL" sz="1600" dirty="0">
                          <a:effectLst/>
                        </a:rPr>
                        <a:t>.</a:t>
                      </a:r>
                      <a:br>
                        <a:rPr lang="pl-PL" sz="1600" dirty="0">
                          <a:effectLst/>
                        </a:rPr>
                      </a:b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extLst>
                  <a:ext uri="{0D108BD9-81ED-4DB2-BD59-A6C34878D82A}">
                    <a16:rowId xmlns:a16="http://schemas.microsoft.com/office/drawing/2014/main" val="86290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effectLst/>
                        </a:rPr>
                        <a:t>FUTURE SIMPLE</a:t>
                      </a: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effectLst/>
                        </a:rPr>
                        <a:t>I </a:t>
                      </a:r>
                      <a:r>
                        <a:rPr lang="pl-PL" sz="1600" u="sng" dirty="0" err="1">
                          <a:effectLst/>
                        </a:rPr>
                        <a:t>will</a:t>
                      </a:r>
                      <a:r>
                        <a:rPr lang="pl-PL" sz="1600" u="sng" dirty="0">
                          <a:effectLst/>
                        </a:rPr>
                        <a:t> </a:t>
                      </a:r>
                      <a:r>
                        <a:rPr lang="pl-PL" sz="1600" u="sng" dirty="0" err="1">
                          <a:effectLst/>
                        </a:rPr>
                        <a:t>have</a:t>
                      </a:r>
                      <a:r>
                        <a:rPr lang="pl-PL" sz="1600" dirty="0">
                          <a:effectLst/>
                        </a:rPr>
                        <a:t> the </a:t>
                      </a:r>
                      <a:r>
                        <a:rPr lang="pl-PL" sz="1600" dirty="0" err="1">
                          <a:effectLst/>
                        </a:rPr>
                        <a:t>coat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cleaned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today</a:t>
                      </a:r>
                      <a:r>
                        <a:rPr lang="pl-PL" sz="1600" dirty="0">
                          <a:effectLst/>
                        </a:rPr>
                        <a:t>.</a:t>
                      </a:r>
                      <a:br>
                        <a:rPr lang="pl-PL" sz="1600" dirty="0">
                          <a:effectLst/>
                        </a:rPr>
                      </a:b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extLst>
                  <a:ext uri="{0D108BD9-81ED-4DB2-BD59-A6C34878D82A}">
                    <a16:rowId xmlns:a16="http://schemas.microsoft.com/office/drawing/2014/main" val="137530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effectLst/>
                        </a:rPr>
                        <a:t>CZASOWNIKI MODALNE</a:t>
                      </a: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effectLst/>
                        </a:rPr>
                        <a:t>I </a:t>
                      </a:r>
                      <a:r>
                        <a:rPr lang="pl-PL" sz="1600" u="sng" dirty="0" err="1">
                          <a:effectLst/>
                        </a:rPr>
                        <a:t>can</a:t>
                      </a:r>
                      <a:r>
                        <a:rPr lang="pl-PL" sz="1600" u="sng" dirty="0">
                          <a:effectLst/>
                        </a:rPr>
                        <a:t> </a:t>
                      </a:r>
                      <a:r>
                        <a:rPr lang="pl-PL" sz="1600" u="sng" dirty="0" err="1">
                          <a:effectLst/>
                        </a:rPr>
                        <a:t>have</a:t>
                      </a:r>
                      <a:r>
                        <a:rPr lang="pl-PL" sz="1600" dirty="0">
                          <a:effectLst/>
                        </a:rPr>
                        <a:t> </a:t>
                      </a:r>
                      <a:r>
                        <a:rPr lang="pl-PL" sz="1600" dirty="0" err="1">
                          <a:effectLst/>
                        </a:rPr>
                        <a:t>it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delivered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now</a:t>
                      </a:r>
                      <a:r>
                        <a:rPr lang="pl-PL" sz="1600" dirty="0">
                          <a:effectLst/>
                        </a:rPr>
                        <a:t>.</a:t>
                      </a:r>
                      <a:br>
                        <a:rPr lang="pl-PL" sz="1600" dirty="0">
                          <a:effectLst/>
                        </a:rPr>
                      </a:br>
                      <a:endParaRPr lang="pl-PL" sz="1600" b="0" dirty="0">
                        <a:effectLst/>
                      </a:endParaRPr>
                    </a:p>
                  </a:txBody>
                  <a:tcPr marL="95250" marR="95250" marT="66675" marB="66675" anchor="ctr"/>
                </a:tc>
                <a:extLst>
                  <a:ext uri="{0D108BD9-81ED-4DB2-BD59-A6C34878D82A}">
                    <a16:rowId xmlns:a16="http://schemas.microsoft.com/office/drawing/2014/main" val="2145050493"/>
                  </a:ext>
                </a:extLst>
              </a:tr>
            </a:tbl>
          </a:graphicData>
        </a:graphic>
      </p:graphicFrame>
      <p:pic>
        <p:nvPicPr>
          <p:cNvPr id="10" name="8.m4a" descr="8.m4a">
            <a:hlinkClick r:id="" action="ppaction://media"/>
            <a:extLst>
              <a:ext uri="{FF2B5EF4-FFF2-40B4-BE49-F238E27FC236}">
                <a16:creationId xmlns:a16="http://schemas.microsoft.com/office/drawing/2014/main" id="{147C20F2-350B-4D4F-B64F-470750A43AA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2850" y="6004412"/>
            <a:ext cx="812800" cy="812800"/>
          </a:xfrm>
          <a:prstGeom prst="rect">
            <a:avLst/>
          </a:prstGeom>
        </p:spPr>
      </p:pic>
      <p:pic>
        <p:nvPicPr>
          <p:cNvPr id="11" name="Dźwięk 10">
            <a:hlinkClick r:id="" action="ppaction://media"/>
            <a:extLst>
              <a:ext uri="{FF2B5EF4-FFF2-40B4-BE49-F238E27FC236}">
                <a16:creationId xmlns:a16="http://schemas.microsoft.com/office/drawing/2014/main" id="{6373E0C1-68D4-EE4C-95DB-5C5109BE92D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0715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6320">
        <p14:reveal/>
      </p:transition>
    </mc:Choice>
    <mc:Fallback>
      <p:transition spd="slow" advTm="763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70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5758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392" objId="10"/>
        <p14:stopEvt time="58702" objId="10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785362-2ED2-C348-8339-312D3603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… </a:t>
            </a:r>
            <a:r>
              <a:rPr lang="pl-PL" dirty="0" err="1">
                <a:solidFill>
                  <a:schemeClr val="bg1"/>
                </a:solidFill>
              </a:rPr>
              <a:t>is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said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0C9D9B7-3FAB-BA4E-9B34-F2B181C28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22287"/>
            <a:ext cx="12192000" cy="3636511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People </a:t>
            </a:r>
            <a:r>
              <a:rPr lang="pl-PL" dirty="0" err="1"/>
              <a:t>say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John </a:t>
            </a:r>
            <a:r>
              <a:rPr lang="pl-PL" dirty="0" err="1"/>
              <a:t>is</a:t>
            </a:r>
            <a:r>
              <a:rPr lang="pl-PL" dirty="0"/>
              <a:t> a </a:t>
            </a:r>
            <a:r>
              <a:rPr lang="pl-PL" dirty="0" err="1"/>
              <a:t>good</a:t>
            </a:r>
            <a:r>
              <a:rPr lang="pl-PL" dirty="0"/>
              <a:t> </a:t>
            </a:r>
            <a:r>
              <a:rPr lang="pl-PL" dirty="0" err="1"/>
              <a:t>man</a:t>
            </a:r>
            <a:r>
              <a:rPr lang="pl-PL" dirty="0"/>
              <a:t>. </a:t>
            </a:r>
            <a:r>
              <a:rPr lang="pl-PL" dirty="0">
                <a:sym typeface="Wingdings" pitchFamily="2" charset="2"/>
              </a:rPr>
              <a:t> John </a:t>
            </a:r>
            <a:r>
              <a:rPr lang="pl-PL" dirty="0" err="1">
                <a:sym typeface="Wingdings" pitchFamily="2" charset="2"/>
              </a:rPr>
              <a:t>is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said</a:t>
            </a:r>
            <a:r>
              <a:rPr lang="pl-PL" dirty="0">
                <a:sym typeface="Wingdings" pitchFamily="2" charset="2"/>
              </a:rPr>
              <a:t> to be a </a:t>
            </a:r>
            <a:r>
              <a:rPr lang="pl-PL" dirty="0" err="1">
                <a:sym typeface="Wingdings" pitchFamily="2" charset="2"/>
              </a:rPr>
              <a:t>good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man</a:t>
            </a:r>
            <a:r>
              <a:rPr lang="pl-PL" dirty="0">
                <a:sym typeface="Wingdings" pitchFamily="2" charset="2"/>
              </a:rPr>
              <a:t>. It </a:t>
            </a:r>
            <a:r>
              <a:rPr lang="pl-PL" dirty="0" err="1">
                <a:sym typeface="Wingdings" pitchFamily="2" charset="2"/>
              </a:rPr>
              <a:t>is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said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that</a:t>
            </a:r>
            <a:r>
              <a:rPr lang="pl-PL" dirty="0">
                <a:sym typeface="Wingdings" pitchFamily="2" charset="2"/>
              </a:rPr>
              <a:t> John </a:t>
            </a:r>
            <a:r>
              <a:rPr lang="pl-PL" dirty="0" err="1">
                <a:sym typeface="Wingdings" pitchFamily="2" charset="2"/>
              </a:rPr>
              <a:t>is</a:t>
            </a:r>
            <a:r>
              <a:rPr lang="pl-PL" dirty="0">
                <a:sym typeface="Wingdings" pitchFamily="2" charset="2"/>
              </a:rPr>
              <a:t> a </a:t>
            </a:r>
            <a:r>
              <a:rPr lang="pl-PL" dirty="0" err="1">
                <a:sym typeface="Wingdings" pitchFamily="2" charset="2"/>
              </a:rPr>
              <a:t>good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man</a:t>
            </a:r>
            <a:r>
              <a:rPr lang="pl-PL" dirty="0">
                <a:sym typeface="Wingdings" pitchFamily="2" charset="2"/>
              </a:rPr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 err="1"/>
              <a:t>said</a:t>
            </a:r>
            <a:r>
              <a:rPr lang="pl-PL" dirty="0"/>
              <a:t>/</a:t>
            </a:r>
            <a:r>
              <a:rPr lang="pl-PL" dirty="0" err="1"/>
              <a:t>believed</a:t>
            </a:r>
            <a:r>
              <a:rPr lang="pl-PL" dirty="0"/>
              <a:t>/</a:t>
            </a:r>
            <a:r>
              <a:rPr lang="pl-PL" dirty="0" err="1"/>
              <a:t>considered</a:t>
            </a:r>
            <a:r>
              <a:rPr lang="pl-PL" dirty="0"/>
              <a:t>/</a:t>
            </a:r>
            <a:r>
              <a:rPr lang="pl-PL" dirty="0" err="1"/>
              <a:t>thought</a:t>
            </a:r>
            <a:r>
              <a:rPr lang="pl-PL" dirty="0"/>
              <a:t>/</a:t>
            </a:r>
            <a:r>
              <a:rPr lang="pl-PL" dirty="0" err="1"/>
              <a:t>alleged</a:t>
            </a:r>
            <a:r>
              <a:rPr lang="pl-PL" dirty="0"/>
              <a:t>/</a:t>
            </a:r>
            <a:r>
              <a:rPr lang="pl-PL" dirty="0" err="1"/>
              <a:t>known</a:t>
            </a:r>
            <a:r>
              <a:rPr lang="pl-PL" dirty="0"/>
              <a:t>/</a:t>
            </a:r>
            <a:r>
              <a:rPr lang="pl-PL" dirty="0" err="1"/>
              <a:t>expected</a:t>
            </a:r>
            <a:r>
              <a:rPr lang="pl-PL" dirty="0"/>
              <a:t>/</a:t>
            </a:r>
            <a:r>
              <a:rPr lang="pl-PL" dirty="0" err="1"/>
              <a:t>unterstood</a:t>
            </a:r>
            <a:r>
              <a:rPr lang="pl-PL" dirty="0"/>
              <a:t>/</a:t>
            </a:r>
            <a:r>
              <a:rPr lang="pl-PL" dirty="0" err="1"/>
              <a:t>reported</a:t>
            </a:r>
            <a:endParaRPr lang="pl-PL" dirty="0"/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said</a:t>
            </a:r>
            <a:r>
              <a:rPr lang="pl-PL" dirty="0"/>
              <a:t> to be </a:t>
            </a:r>
            <a:r>
              <a:rPr lang="pl-PL" dirty="0">
                <a:sym typeface="Wingdings" pitchFamily="2" charset="2"/>
              </a:rPr>
              <a:t> was </a:t>
            </a:r>
            <a:r>
              <a:rPr lang="pl-PL" dirty="0" err="1">
                <a:sym typeface="Wingdings" pitchFamily="2" charset="2"/>
              </a:rPr>
              <a:t>said</a:t>
            </a:r>
            <a:r>
              <a:rPr lang="pl-PL" dirty="0">
                <a:sym typeface="Wingdings" pitchFamily="2" charset="2"/>
              </a:rPr>
              <a:t> to be</a:t>
            </a:r>
          </a:p>
          <a:p>
            <a:pPr marL="0" indent="0" algn="ctr">
              <a:buNone/>
            </a:pPr>
            <a:r>
              <a:rPr lang="pl-PL" dirty="0" err="1">
                <a:sym typeface="Wingdings" pitchFamily="2" charset="2"/>
              </a:rPr>
              <a:t>it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is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said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that</a:t>
            </a:r>
            <a:r>
              <a:rPr lang="pl-PL" dirty="0">
                <a:sym typeface="Wingdings" pitchFamily="2" charset="2"/>
              </a:rPr>
              <a:t>  </a:t>
            </a:r>
            <a:r>
              <a:rPr lang="pl-PL" dirty="0" err="1">
                <a:sym typeface="Wingdings" pitchFamily="2" charset="2"/>
              </a:rPr>
              <a:t>it</a:t>
            </a:r>
            <a:r>
              <a:rPr lang="pl-PL" dirty="0">
                <a:sym typeface="Wingdings" pitchFamily="2" charset="2"/>
              </a:rPr>
              <a:t> was </a:t>
            </a:r>
            <a:r>
              <a:rPr lang="pl-PL" dirty="0" err="1">
                <a:sym typeface="Wingdings" pitchFamily="2" charset="2"/>
              </a:rPr>
              <a:t>said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that</a:t>
            </a:r>
            <a:endParaRPr lang="pl-PL" dirty="0">
              <a:sym typeface="Wingdings" pitchFamily="2" charset="2"/>
            </a:endParaRPr>
          </a:p>
          <a:p>
            <a:pPr marL="0" indent="0" algn="ctr">
              <a:buNone/>
            </a:pPr>
            <a:r>
              <a:rPr lang="pl-PL" dirty="0">
                <a:sym typeface="Wingdings" pitchFamily="2" charset="2"/>
              </a:rPr>
              <a:t>John was </a:t>
            </a:r>
            <a:r>
              <a:rPr lang="pl-PL" dirty="0" err="1">
                <a:sym typeface="Wingdings" pitchFamily="2" charset="2"/>
              </a:rPr>
              <a:t>said</a:t>
            </a:r>
            <a:r>
              <a:rPr lang="pl-PL" dirty="0">
                <a:sym typeface="Wingdings" pitchFamily="2" charset="2"/>
              </a:rPr>
              <a:t> to be a </a:t>
            </a:r>
            <a:r>
              <a:rPr lang="pl-PL" dirty="0" err="1">
                <a:sym typeface="Wingdings" pitchFamily="2" charset="2"/>
              </a:rPr>
              <a:t>good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man</a:t>
            </a:r>
            <a:r>
              <a:rPr lang="pl-PL" dirty="0">
                <a:sym typeface="Wingdings" pitchFamily="2" charset="2"/>
              </a:rPr>
              <a:t>.  It was </a:t>
            </a:r>
            <a:r>
              <a:rPr lang="pl-PL" dirty="0" err="1">
                <a:sym typeface="Wingdings" pitchFamily="2" charset="2"/>
              </a:rPr>
              <a:t>said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that</a:t>
            </a:r>
            <a:r>
              <a:rPr lang="pl-PL" dirty="0">
                <a:sym typeface="Wingdings" pitchFamily="2" charset="2"/>
              </a:rPr>
              <a:t> John </a:t>
            </a:r>
            <a:r>
              <a:rPr lang="pl-PL" dirty="0" err="1">
                <a:sym typeface="Wingdings" pitchFamily="2" charset="2"/>
              </a:rPr>
              <a:t>is</a:t>
            </a:r>
            <a:r>
              <a:rPr lang="pl-PL" dirty="0">
                <a:sym typeface="Wingdings" pitchFamily="2" charset="2"/>
              </a:rPr>
              <a:t> a </a:t>
            </a:r>
            <a:r>
              <a:rPr lang="pl-PL" dirty="0" err="1">
                <a:sym typeface="Wingdings" pitchFamily="2" charset="2"/>
              </a:rPr>
              <a:t>good</a:t>
            </a:r>
            <a:r>
              <a:rPr lang="pl-PL" dirty="0">
                <a:sym typeface="Wingdings" pitchFamily="2" charset="2"/>
              </a:rPr>
              <a:t> </a:t>
            </a:r>
            <a:r>
              <a:rPr lang="pl-PL" dirty="0" err="1">
                <a:sym typeface="Wingdings" pitchFamily="2" charset="2"/>
              </a:rPr>
              <a:t>man</a:t>
            </a:r>
            <a:r>
              <a:rPr lang="pl-PL" dirty="0">
                <a:sym typeface="Wingdings" pitchFamily="2" charset="2"/>
              </a:rPr>
              <a:t>.</a:t>
            </a:r>
            <a:endParaRPr lang="pl-PL" dirty="0"/>
          </a:p>
        </p:txBody>
      </p:sp>
      <p:pic>
        <p:nvPicPr>
          <p:cNvPr id="4" name="Nowe nagranie 3.m4a" descr="Nowe nagranie 3.m4a">
            <a:hlinkClick r:id="" action="ppaction://media"/>
            <a:extLst>
              <a:ext uri="{FF2B5EF4-FFF2-40B4-BE49-F238E27FC236}">
                <a16:creationId xmlns:a16="http://schemas.microsoft.com/office/drawing/2014/main" id="{4CCEAA25-6CC0-C044-82E9-CDF756B63BD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81998" y="6001657"/>
            <a:ext cx="812800" cy="812800"/>
          </a:xfrm>
          <a:prstGeom prst="rect">
            <a:avLst/>
          </a:prstGeom>
        </p:spPr>
      </p:pic>
      <p:pic>
        <p:nvPicPr>
          <p:cNvPr id="5" name="Dźwięk 4">
            <a:hlinkClick r:id="" action="ppaction://media"/>
            <a:extLst>
              <a:ext uri="{FF2B5EF4-FFF2-40B4-BE49-F238E27FC236}">
                <a16:creationId xmlns:a16="http://schemas.microsoft.com/office/drawing/2014/main" id="{E6800F7B-5E74-8343-BA44-B0DD374EE88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8801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1416">
        <p14:reveal/>
      </p:transition>
    </mc:Choice>
    <mc:Fallback>
      <p:transition spd="slow" advTm="714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29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8788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205" objId="4"/>
        <p14:stopEvt time="56381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7282B5-A591-7B41-85AD-609896E58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544" y="381874"/>
            <a:ext cx="12279086" cy="970450"/>
          </a:xfrm>
        </p:spPr>
        <p:txBody>
          <a:bodyPr/>
          <a:lstStyle/>
          <a:p>
            <a:pPr algn="ctr"/>
            <a:r>
              <a:rPr lang="pl-PL" sz="3600" dirty="0">
                <a:solidFill>
                  <a:schemeClr val="bg1"/>
                </a:solidFill>
              </a:rPr>
              <a:t>IT IS THOUGHT TO BE / IT IS THOUGHT TO HAVE BEEN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D9BD0A-C923-2944-89C0-5FB552E8A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79450"/>
            <a:ext cx="10554574" cy="3636511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It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thought</a:t>
            </a:r>
            <a:r>
              <a:rPr lang="pl-PL" dirty="0"/>
              <a:t> to be a </a:t>
            </a:r>
            <a:r>
              <a:rPr lang="pl-PL" dirty="0" err="1"/>
              <a:t>good</a:t>
            </a:r>
            <a:r>
              <a:rPr lang="pl-PL" dirty="0"/>
              <a:t> film.</a:t>
            </a:r>
          </a:p>
          <a:p>
            <a:pPr marL="0" indent="0" algn="ctr">
              <a:buNone/>
            </a:pPr>
            <a:r>
              <a:rPr lang="pl-PL" dirty="0" err="1"/>
              <a:t>Draper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said</a:t>
            </a:r>
            <a:r>
              <a:rPr lang="pl-PL" dirty="0"/>
              <a:t> to be a real </a:t>
            </a:r>
            <a:r>
              <a:rPr lang="pl-PL" dirty="0" err="1"/>
              <a:t>professional</a:t>
            </a:r>
            <a:r>
              <a:rPr lang="pl-PL" dirty="0"/>
              <a:t>.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 err="1"/>
              <a:t>Draper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believed</a:t>
            </a:r>
            <a:r>
              <a:rPr lang="pl-PL" dirty="0"/>
              <a:t> to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left</a:t>
            </a:r>
            <a:r>
              <a:rPr lang="pl-PL" dirty="0"/>
              <a:t> for Rome.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 err="1"/>
              <a:t>Jessie</a:t>
            </a:r>
            <a:r>
              <a:rPr lang="pl-PL" dirty="0"/>
              <a:t> </a:t>
            </a:r>
            <a:r>
              <a:rPr lang="pl-PL" u="sng" dirty="0"/>
              <a:t>was</a:t>
            </a:r>
            <a:r>
              <a:rPr lang="pl-PL" dirty="0"/>
              <a:t> </a:t>
            </a:r>
            <a:r>
              <a:rPr lang="pl-PL" dirty="0" err="1"/>
              <a:t>thought</a:t>
            </a:r>
            <a:r>
              <a:rPr lang="pl-PL" dirty="0"/>
              <a:t> </a:t>
            </a:r>
            <a:r>
              <a:rPr lang="pl-PL" u="sng" dirty="0"/>
              <a:t>to </a:t>
            </a:r>
            <a:r>
              <a:rPr lang="pl-PL" u="sng" dirty="0" err="1"/>
              <a:t>have</a:t>
            </a:r>
            <a:r>
              <a:rPr lang="pl-PL" u="sng" dirty="0"/>
              <a:t> </a:t>
            </a:r>
            <a:r>
              <a:rPr lang="pl-PL" u="sng" dirty="0" err="1"/>
              <a:t>been</a:t>
            </a:r>
            <a:r>
              <a:rPr lang="pl-PL" u="sng" dirty="0"/>
              <a:t> </a:t>
            </a:r>
            <a:r>
              <a:rPr lang="pl-PL" dirty="0"/>
              <a:t>in Paris </a:t>
            </a:r>
            <a:r>
              <a:rPr lang="pl-PL" dirty="0" err="1"/>
              <a:t>too</a:t>
            </a:r>
            <a:r>
              <a:rPr lang="pl-PL" dirty="0"/>
              <a:t> </a:t>
            </a:r>
            <a:r>
              <a:rPr lang="pl-PL" dirty="0" err="1"/>
              <a:t>long</a:t>
            </a:r>
            <a:r>
              <a:rPr lang="pl-PL" dirty="0"/>
              <a:t>.</a:t>
            </a:r>
          </a:p>
        </p:txBody>
      </p:sp>
      <p:pic>
        <p:nvPicPr>
          <p:cNvPr id="4" name="Nowe nagranie 4.m4a" descr="Nowe nagranie 4.m4a">
            <a:hlinkClick r:id="" action="ppaction://media"/>
            <a:extLst>
              <a:ext uri="{FF2B5EF4-FFF2-40B4-BE49-F238E27FC236}">
                <a16:creationId xmlns:a16="http://schemas.microsoft.com/office/drawing/2014/main" id="{C3484ED2-7CBC-8549-9362-580FF64E339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3286" y="5915961"/>
            <a:ext cx="812800" cy="812800"/>
          </a:xfrm>
          <a:prstGeom prst="rect">
            <a:avLst/>
          </a:prstGeom>
        </p:spPr>
      </p:pic>
      <p:pic>
        <p:nvPicPr>
          <p:cNvPr id="5" name="Dźwięk 4">
            <a:hlinkClick r:id="" action="ppaction://media"/>
            <a:extLst>
              <a:ext uri="{FF2B5EF4-FFF2-40B4-BE49-F238E27FC236}">
                <a16:creationId xmlns:a16="http://schemas.microsoft.com/office/drawing/2014/main" id="{14E06659-6007-1848-B15F-1F37BC82557E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9641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86793">
        <p14:reveal/>
      </p:transition>
    </mc:Choice>
    <mc:Fallback>
      <p:transition spd="slow" advTm="867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66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9697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408" objId="4"/>
        <p14:stopEvt time="78272" objId="4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2697171A-5B30-D143-8AC1-9E5AD6F7AF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852489"/>
              </p:ext>
            </p:extLst>
          </p:nvPr>
        </p:nvGraphicFramePr>
        <p:xfrm>
          <a:off x="819149" y="3429000"/>
          <a:ext cx="105537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6850">
                  <a:extLst>
                    <a:ext uri="{9D8B030D-6E8A-4147-A177-3AD203B41FA5}">
                      <a16:colId xmlns:a16="http://schemas.microsoft.com/office/drawing/2014/main" val="460272479"/>
                    </a:ext>
                  </a:extLst>
                </a:gridCol>
                <a:gridCol w="5276850">
                  <a:extLst>
                    <a:ext uri="{9D8B030D-6E8A-4147-A177-3AD203B41FA5}">
                      <a16:colId xmlns:a16="http://schemas.microsoft.com/office/drawing/2014/main" val="3858805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TERAŹNIEJSZOŚĆ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PRZESZŁOŚĆ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77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John </a:t>
                      </a:r>
                      <a:r>
                        <a:rPr lang="pl-PL" u="sng" dirty="0" err="1"/>
                        <a:t>is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said</a:t>
                      </a:r>
                      <a:r>
                        <a:rPr lang="pl-PL" dirty="0"/>
                        <a:t> to be a </a:t>
                      </a:r>
                      <a:r>
                        <a:rPr lang="pl-PL" dirty="0" err="1"/>
                        <a:t>good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man</a:t>
                      </a:r>
                      <a:r>
                        <a:rPr lang="pl-PL" dirty="0"/>
                        <a:t>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John </a:t>
                      </a:r>
                      <a:r>
                        <a:rPr lang="pl-PL" u="sng" dirty="0"/>
                        <a:t>was </a:t>
                      </a:r>
                      <a:r>
                        <a:rPr lang="pl-PL" dirty="0" err="1"/>
                        <a:t>said</a:t>
                      </a:r>
                      <a:r>
                        <a:rPr lang="pl-PL" dirty="0"/>
                        <a:t> to be a </a:t>
                      </a:r>
                      <a:r>
                        <a:rPr lang="pl-PL" dirty="0" err="1"/>
                        <a:t>good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man</a:t>
                      </a:r>
                      <a:r>
                        <a:rPr lang="pl-PL" dirty="0"/>
                        <a:t>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2259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It </a:t>
                      </a:r>
                      <a:r>
                        <a:rPr lang="pl-PL" u="sng" dirty="0" err="1"/>
                        <a:t>is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said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that</a:t>
                      </a:r>
                      <a:r>
                        <a:rPr lang="pl-PL" dirty="0"/>
                        <a:t> John </a:t>
                      </a:r>
                      <a:r>
                        <a:rPr lang="pl-PL" dirty="0" err="1"/>
                        <a:t>is</a:t>
                      </a:r>
                      <a:r>
                        <a:rPr lang="pl-PL" dirty="0"/>
                        <a:t> a </a:t>
                      </a:r>
                      <a:r>
                        <a:rPr lang="pl-PL" dirty="0" err="1"/>
                        <a:t>good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man</a:t>
                      </a:r>
                      <a:r>
                        <a:rPr lang="pl-PL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It </a:t>
                      </a:r>
                      <a:r>
                        <a:rPr lang="pl-PL" u="sng" dirty="0"/>
                        <a:t>was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said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that</a:t>
                      </a:r>
                      <a:r>
                        <a:rPr lang="pl-PL" dirty="0"/>
                        <a:t> John </a:t>
                      </a:r>
                      <a:r>
                        <a:rPr lang="pl-PL" dirty="0" err="1"/>
                        <a:t>is</a:t>
                      </a:r>
                      <a:r>
                        <a:rPr lang="pl-PL" dirty="0"/>
                        <a:t> a </a:t>
                      </a:r>
                      <a:r>
                        <a:rPr lang="pl-PL" dirty="0" err="1"/>
                        <a:t>good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man</a:t>
                      </a:r>
                      <a:r>
                        <a:rPr lang="pl-PL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John </a:t>
                      </a:r>
                      <a:r>
                        <a:rPr lang="pl-PL" u="sng" dirty="0" err="1"/>
                        <a:t>is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said</a:t>
                      </a:r>
                      <a:r>
                        <a:rPr lang="pl-PL" dirty="0"/>
                        <a:t> to be a </a:t>
                      </a:r>
                      <a:r>
                        <a:rPr lang="pl-PL" dirty="0" err="1"/>
                        <a:t>good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man</a:t>
                      </a:r>
                      <a:r>
                        <a:rPr lang="pl-PL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John </a:t>
                      </a:r>
                      <a:r>
                        <a:rPr lang="pl-PL" dirty="0" err="1"/>
                        <a:t>is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said</a:t>
                      </a:r>
                      <a:r>
                        <a:rPr lang="pl-PL" dirty="0"/>
                        <a:t> </a:t>
                      </a:r>
                      <a:r>
                        <a:rPr lang="pl-PL" u="sng" dirty="0"/>
                        <a:t>to </a:t>
                      </a:r>
                      <a:r>
                        <a:rPr lang="pl-PL" u="sng" dirty="0" err="1"/>
                        <a:t>have</a:t>
                      </a:r>
                      <a:r>
                        <a:rPr lang="pl-PL" u="sng" dirty="0"/>
                        <a:t> </a:t>
                      </a:r>
                      <a:r>
                        <a:rPr lang="pl-PL" u="sng" dirty="0" err="1"/>
                        <a:t>been</a:t>
                      </a:r>
                      <a:r>
                        <a:rPr lang="pl-PL" u="sng" dirty="0"/>
                        <a:t> </a:t>
                      </a:r>
                      <a:r>
                        <a:rPr lang="pl-PL" dirty="0"/>
                        <a:t>a </a:t>
                      </a:r>
                      <a:r>
                        <a:rPr lang="pl-PL" dirty="0" err="1"/>
                        <a:t>good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man</a:t>
                      </a:r>
                      <a:r>
                        <a:rPr lang="pl-PL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045773"/>
                  </a:ext>
                </a:extLst>
              </a:tr>
            </a:tbl>
          </a:graphicData>
        </a:graphic>
      </p:graphicFrame>
      <p:pic>
        <p:nvPicPr>
          <p:cNvPr id="5" name="Dźwięk 4">
            <a:hlinkClick r:id="" action="ppaction://media"/>
            <a:extLst>
              <a:ext uri="{FF2B5EF4-FFF2-40B4-BE49-F238E27FC236}">
                <a16:creationId xmlns:a16="http://schemas.microsoft.com/office/drawing/2014/main" id="{07281846-C76A-6145-946D-ADD7123D9D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60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4319">
        <p14:reveal/>
      </p:transition>
    </mc:Choice>
    <mc:Fallback>
      <p:transition spd="slow" advTm="143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951A79-051C-8C4F-9802-5A57B3460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O CZYM WARTO PAMIĘTAĆ?</a:t>
            </a:r>
          </a:p>
        </p:txBody>
      </p:sp>
      <p:pic>
        <p:nvPicPr>
          <p:cNvPr id="4" name="Nowe nagranie 5.m4a" descr="Nowe nagranie 5.m4a">
            <a:hlinkClick r:id="" action="ppaction://media"/>
            <a:extLst>
              <a:ext uri="{FF2B5EF4-FFF2-40B4-BE49-F238E27FC236}">
                <a16:creationId xmlns:a16="http://schemas.microsoft.com/office/drawing/2014/main" id="{5162238E-F2B6-C143-AFD1-093DDB27B77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9200" y="5874657"/>
            <a:ext cx="812800" cy="812800"/>
          </a:xfrm>
          <a:prstGeom prst="rect">
            <a:avLst/>
          </a:prstGeom>
        </p:spPr>
      </p:pic>
      <p:pic>
        <p:nvPicPr>
          <p:cNvPr id="5" name="Dźwięk 4">
            <a:hlinkClick r:id="" action="ppaction://media"/>
            <a:extLst>
              <a:ext uri="{FF2B5EF4-FFF2-40B4-BE49-F238E27FC236}">
                <a16:creationId xmlns:a16="http://schemas.microsoft.com/office/drawing/2014/main" id="{59002C54-7560-FD43-B41B-CC6C85EBBF5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90143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2076">
        <p14:reveal/>
      </p:transition>
    </mc:Choice>
    <mc:Fallback>
      <p:transition spd="slow" advTm="520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39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1212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920" objId="4"/>
        <p14:stopEvt time="48125" objId="4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D66DB6-2F85-CA4F-BC56-CECB98C4C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THANKS FOR YOUR WATCHING!</a:t>
            </a:r>
          </a:p>
        </p:txBody>
      </p:sp>
      <p:pic>
        <p:nvPicPr>
          <p:cNvPr id="4" name="Dźwięk 3">
            <a:hlinkClick r:id="" action="ppaction://media"/>
            <a:extLst>
              <a:ext uri="{FF2B5EF4-FFF2-40B4-BE49-F238E27FC236}">
                <a16:creationId xmlns:a16="http://schemas.microsoft.com/office/drawing/2014/main" id="{1AB993EA-18F7-5F4E-9A3A-4C2CCFED3E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5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164">
        <p14:reveal/>
      </p:transition>
    </mc:Choice>
    <mc:Fallback>
      <p:transition spd="slow" advTm="41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8.6|5.1|7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4.3|8.9|7.2|8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5.3|31.2|6.8|4.6|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8.9|24.9|19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ytat">
  <a:themeElements>
    <a:clrScheme name="Niestandardowy 12">
      <a:dk1>
        <a:srgbClr val="000000"/>
      </a:dk1>
      <a:lt1>
        <a:srgbClr val="000000"/>
      </a:lt1>
      <a:dk2>
        <a:srgbClr val="FBFCFD"/>
      </a:dk2>
      <a:lt2>
        <a:srgbClr val="636363"/>
      </a:lt2>
      <a:accent1>
        <a:srgbClr val="C8CDF1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yta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yta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{98C08BEB-4177-0843-8FEB-C3D9441C0588}tf10001121</Template>
  <TotalTime>155</TotalTime>
  <Words>666</Words>
  <Application>Microsoft Macintosh PowerPoint</Application>
  <PresentationFormat>Panoramiczny</PresentationFormat>
  <Paragraphs>76</Paragraphs>
  <Slides>13</Slides>
  <Notes>1</Notes>
  <HiddenSlides>0</HiddenSlides>
  <MMClips>22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Baskerville SemiBold</vt:lpstr>
      <vt:lpstr>Calibri</vt:lpstr>
      <vt:lpstr>Century Gothic</vt:lpstr>
      <vt:lpstr>Wingdings</vt:lpstr>
      <vt:lpstr>Wingdings 2</vt:lpstr>
      <vt:lpstr>Cytat</vt:lpstr>
      <vt:lpstr>PASSIVE IN A NUTSHELL  </vt:lpstr>
      <vt:lpstr>Prezentacja programu PowerPoint</vt:lpstr>
      <vt:lpstr>GRAMMAR</vt:lpstr>
      <vt:lpstr>WHAT ABOUT A DOER?</vt:lpstr>
      <vt:lpstr>Passive forms with examples for tenses</vt:lpstr>
      <vt:lpstr>Prezentacja programu PowerPoint</vt:lpstr>
      <vt:lpstr>MODAL VERBS</vt:lpstr>
      <vt:lpstr>HAVE / GET SOMETHING DONE</vt:lpstr>
      <vt:lpstr>… is said</vt:lpstr>
      <vt:lpstr>IT IS THOUGHT TO BE / IT IS THOUGHT TO HAVE BEEN</vt:lpstr>
      <vt:lpstr>Prezentacja programu PowerPoint</vt:lpstr>
      <vt:lpstr>O CZYM WARTO PAMIĘTAĆ?</vt:lpstr>
      <vt:lpstr>THANKS FOR YOUR WATCHING!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PASSIVE IN A NUTSHELL  </dc:title>
  <dc:creator>Julia Woźniak</dc:creator>
  <cp:lastModifiedBy>Julia Woźniak</cp:lastModifiedBy>
  <cp:revision>11</cp:revision>
  <dcterms:created xsi:type="dcterms:W3CDTF">2020-06-08T17:39:20Z</dcterms:created>
  <dcterms:modified xsi:type="dcterms:W3CDTF">2020-06-08T20:14:54Z</dcterms:modified>
</cp:coreProperties>
</file>