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948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476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246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545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382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03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881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421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41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840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739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3542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8618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7896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4968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3068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14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F97B812-2825-4E45-924B-2549C6723BEE}" type="datetimeFigureOut">
              <a:rPr lang="pl-PL" smtClean="0"/>
              <a:t>2020-06-08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F2C037A-0133-47AC-915D-3C8B96DF83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136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CZASY ANGIELSKIE – TENSES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608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PRESENT SIMPLE – „NIEZWYKŁY CZAS PROSTY”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870" y="2167467"/>
            <a:ext cx="12089130" cy="469053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l-PL" dirty="0" smtClean="0"/>
              <a:t>Zacznijmy od budowy czasu </a:t>
            </a:r>
            <a:r>
              <a:rPr lang="pl-PL" dirty="0" err="1" smtClean="0"/>
              <a:t>Present</a:t>
            </a:r>
            <a:r>
              <a:rPr lang="pl-PL" dirty="0" smtClean="0"/>
              <a:t> Simple:</a:t>
            </a:r>
          </a:p>
          <a:p>
            <a:pPr marL="0" indent="0">
              <a:buNone/>
            </a:pPr>
            <a:r>
              <a:rPr lang="pl-PL" b="1" dirty="0" smtClean="0"/>
              <a:t>Zdania twierdzące                                                       Pytania                                                   Przeczenia</a:t>
            </a:r>
          </a:p>
          <a:p>
            <a:pPr marL="0" indent="0">
              <a:buNone/>
            </a:pPr>
            <a:r>
              <a:rPr lang="pl-PL" dirty="0" smtClean="0"/>
              <a:t>Osoba* + czasownik* + reszta </a:t>
            </a:r>
            <a:r>
              <a:rPr lang="pl-PL" dirty="0" err="1" smtClean="0"/>
              <a:t>zd</a:t>
            </a:r>
            <a:r>
              <a:rPr lang="pl-PL" dirty="0" smtClean="0"/>
              <a:t>.                      Tworzymy poprzez operatora                Tworzymy poprzez </a:t>
            </a:r>
          </a:p>
          <a:p>
            <a:pPr marL="0" indent="0">
              <a:buNone/>
            </a:pPr>
            <a:r>
              <a:rPr lang="pl-PL" dirty="0" smtClean="0"/>
              <a:t>*Do czasownika dodajemy końcówkę                  </a:t>
            </a:r>
            <a:r>
              <a:rPr lang="pl-PL" dirty="0" smtClean="0">
                <a:solidFill>
                  <a:srgbClr val="FF0000"/>
                </a:solidFill>
              </a:rPr>
              <a:t>DO lub DOES *                                  </a:t>
            </a:r>
            <a:r>
              <a:rPr lang="pl-PL" dirty="0" smtClean="0">
                <a:solidFill>
                  <a:schemeClr val="tx1"/>
                </a:solidFill>
              </a:rPr>
              <a:t>dodanie do </a:t>
            </a:r>
            <a:r>
              <a:rPr lang="pl-PL" dirty="0" err="1" smtClean="0">
                <a:solidFill>
                  <a:schemeClr val="tx1"/>
                </a:solidFill>
              </a:rPr>
              <a:t>Do</a:t>
            </a:r>
            <a:r>
              <a:rPr lang="pl-PL" dirty="0" smtClean="0">
                <a:solidFill>
                  <a:schemeClr val="tx1"/>
                </a:solidFill>
              </a:rPr>
              <a:t> i                          </a:t>
            </a:r>
          </a:p>
          <a:p>
            <a:pPr>
              <a:buFontTx/>
              <a:buChar char="-"/>
            </a:pPr>
            <a:r>
              <a:rPr lang="pl-PL" dirty="0" smtClean="0">
                <a:solidFill>
                  <a:srgbClr val="FF0000"/>
                </a:solidFill>
              </a:rPr>
              <a:t>S </a:t>
            </a:r>
            <a:r>
              <a:rPr lang="pl-PL" dirty="0" smtClean="0"/>
              <a:t>lub –</a:t>
            </a:r>
            <a:r>
              <a:rPr lang="pl-PL" dirty="0" smtClean="0">
                <a:solidFill>
                  <a:srgbClr val="FF0000"/>
                </a:solidFill>
              </a:rPr>
              <a:t>ES</a:t>
            </a:r>
            <a:r>
              <a:rPr lang="pl-PL" dirty="0" smtClean="0"/>
              <a:t> w III os. liczby poj. Czyli :              - </a:t>
            </a:r>
            <a:r>
              <a:rPr lang="pl-PL" dirty="0" err="1" smtClean="0"/>
              <a:t>Does</a:t>
            </a:r>
            <a:r>
              <a:rPr lang="pl-PL" dirty="0" smtClean="0"/>
              <a:t> używamy tylko do                        </a:t>
            </a:r>
            <a:r>
              <a:rPr lang="pl-PL" dirty="0" err="1" smtClean="0"/>
              <a:t>Does</a:t>
            </a:r>
            <a:r>
              <a:rPr lang="pl-PL" dirty="0" smtClean="0"/>
              <a:t> – NOT czyli  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smtClean="0">
                <a:solidFill>
                  <a:srgbClr val="FF0000"/>
                </a:solidFill>
              </a:rPr>
              <a:t>                  He – </a:t>
            </a:r>
            <a:r>
              <a:rPr lang="pl-PL" dirty="0" err="1" smtClean="0">
                <a:solidFill>
                  <a:srgbClr val="FF0000"/>
                </a:solidFill>
              </a:rPr>
              <a:t>she</a:t>
            </a:r>
            <a:r>
              <a:rPr lang="pl-PL" dirty="0" smtClean="0">
                <a:solidFill>
                  <a:srgbClr val="FF0000"/>
                </a:solidFill>
              </a:rPr>
              <a:t> – </a:t>
            </a:r>
            <a:r>
              <a:rPr lang="pl-PL" dirty="0" err="1" smtClean="0">
                <a:solidFill>
                  <a:srgbClr val="FF0000"/>
                </a:solidFill>
              </a:rPr>
              <a:t>it</a:t>
            </a:r>
            <a:r>
              <a:rPr lang="pl-PL" dirty="0" smtClean="0">
                <a:solidFill>
                  <a:srgbClr val="FF0000"/>
                </a:solidFill>
              </a:rPr>
              <a:t>                                      III osoby liczby poj.(</a:t>
            </a:r>
            <a:r>
              <a:rPr lang="pl-PL" dirty="0" err="1" smtClean="0">
                <a:solidFill>
                  <a:srgbClr val="FF0000"/>
                </a:solidFill>
              </a:rPr>
              <a:t>he,she,it</a:t>
            </a:r>
            <a:r>
              <a:rPr lang="pl-PL" dirty="0" smtClean="0">
                <a:solidFill>
                  <a:srgbClr val="FF0000"/>
                </a:solidFill>
              </a:rPr>
              <a:t>)                 DON’T i DOESN’T</a:t>
            </a:r>
          </a:p>
          <a:p>
            <a:pPr marL="0" indent="0">
              <a:buNone/>
            </a:pPr>
            <a:r>
              <a:rPr lang="pl-PL" dirty="0" smtClean="0">
                <a:solidFill>
                  <a:schemeClr val="tx1"/>
                </a:solidFill>
              </a:rPr>
              <a:t>Przykłady:                                                                  Przykłady:                                           Przykłady:</a:t>
            </a:r>
          </a:p>
          <a:p>
            <a:pPr marL="0" indent="0">
              <a:buNone/>
            </a:pPr>
            <a:r>
              <a:rPr lang="pl-PL" i="1" dirty="0" smtClean="0">
                <a:solidFill>
                  <a:schemeClr val="tx1"/>
                </a:solidFill>
              </a:rPr>
              <a:t>I </a:t>
            </a:r>
            <a:r>
              <a:rPr lang="pl-PL" i="1" dirty="0" err="1" smtClean="0">
                <a:solidFill>
                  <a:schemeClr val="tx1"/>
                </a:solidFill>
              </a:rPr>
              <a:t>write</a:t>
            </a:r>
            <a:r>
              <a:rPr lang="pl-PL" i="1" dirty="0" smtClean="0">
                <a:solidFill>
                  <a:schemeClr val="tx1"/>
                </a:solidFill>
              </a:rPr>
              <a:t> a </a:t>
            </a:r>
            <a:r>
              <a:rPr lang="pl-PL" i="1" dirty="0" err="1" smtClean="0">
                <a:solidFill>
                  <a:schemeClr val="tx1"/>
                </a:solidFill>
              </a:rPr>
              <a:t>letter</a:t>
            </a:r>
            <a:r>
              <a:rPr lang="pl-PL" i="1" dirty="0" smtClean="0">
                <a:solidFill>
                  <a:schemeClr val="tx1"/>
                </a:solidFill>
              </a:rPr>
              <a:t>.                                                    </a:t>
            </a:r>
            <a:r>
              <a:rPr lang="pl-PL" i="1" dirty="0" smtClean="0">
                <a:solidFill>
                  <a:srgbClr val="FF0000"/>
                </a:solidFill>
              </a:rPr>
              <a:t>Do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you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like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music</a:t>
            </a:r>
            <a:r>
              <a:rPr lang="pl-PL" i="1" dirty="0" smtClean="0">
                <a:solidFill>
                  <a:schemeClr val="tx1"/>
                </a:solidFill>
              </a:rPr>
              <a:t>?                              </a:t>
            </a:r>
            <a:r>
              <a:rPr lang="pl-PL" i="1" dirty="0" err="1" smtClean="0">
                <a:solidFill>
                  <a:schemeClr val="tx1"/>
                </a:solidFill>
              </a:rPr>
              <a:t>You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don’t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play</a:t>
            </a:r>
            <a:r>
              <a:rPr lang="pl-PL" i="1" dirty="0">
                <a:solidFill>
                  <a:schemeClr val="tx1"/>
                </a:solidFill>
              </a:rPr>
              <a:t> </a:t>
            </a:r>
            <a:r>
              <a:rPr lang="pl-PL" i="1" dirty="0" smtClean="0">
                <a:solidFill>
                  <a:schemeClr val="tx1"/>
                </a:solidFill>
              </a:rPr>
              <a:t>piano.</a:t>
            </a:r>
          </a:p>
          <a:p>
            <a:pPr marL="0" indent="0">
              <a:buNone/>
            </a:pPr>
            <a:r>
              <a:rPr lang="pl-PL" i="1" dirty="0" smtClean="0">
                <a:solidFill>
                  <a:schemeClr val="tx1"/>
                </a:solidFill>
              </a:rPr>
              <a:t>Ania </a:t>
            </a:r>
            <a:r>
              <a:rPr lang="pl-PL" i="1" dirty="0" err="1" smtClean="0">
                <a:solidFill>
                  <a:schemeClr val="tx1"/>
                </a:solidFill>
              </a:rPr>
              <a:t>write</a:t>
            </a:r>
            <a:r>
              <a:rPr lang="pl-PL" i="1" dirty="0" err="1" smtClean="0">
                <a:solidFill>
                  <a:srgbClr val="FF0000"/>
                </a:solidFill>
              </a:rPr>
              <a:t>s</a:t>
            </a:r>
            <a:r>
              <a:rPr lang="pl-PL" i="1" dirty="0" smtClean="0">
                <a:solidFill>
                  <a:schemeClr val="tx1"/>
                </a:solidFill>
              </a:rPr>
              <a:t> a </a:t>
            </a:r>
            <a:r>
              <a:rPr lang="pl-PL" i="1" dirty="0" err="1" smtClean="0">
                <a:solidFill>
                  <a:schemeClr val="tx1"/>
                </a:solidFill>
              </a:rPr>
              <a:t>letter</a:t>
            </a:r>
            <a:r>
              <a:rPr lang="pl-PL" i="1" dirty="0" smtClean="0">
                <a:solidFill>
                  <a:schemeClr val="tx1"/>
                </a:solidFill>
              </a:rPr>
              <a:t>.                                           </a:t>
            </a:r>
            <a:r>
              <a:rPr lang="pl-PL" i="1" dirty="0" err="1" smtClean="0">
                <a:solidFill>
                  <a:srgbClr val="FF0000"/>
                </a:solidFill>
              </a:rPr>
              <a:t>Does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she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like</a:t>
            </a:r>
            <a:r>
              <a:rPr lang="pl-PL" i="1" dirty="0" smtClean="0">
                <a:solidFill>
                  <a:schemeClr val="tx1"/>
                </a:solidFill>
              </a:rPr>
              <a:t>* </a:t>
            </a:r>
            <a:r>
              <a:rPr lang="pl-PL" i="1" dirty="0" err="1" smtClean="0">
                <a:solidFill>
                  <a:schemeClr val="tx1"/>
                </a:solidFill>
              </a:rPr>
              <a:t>music</a:t>
            </a:r>
            <a:r>
              <a:rPr lang="pl-PL" i="1" dirty="0" smtClean="0">
                <a:solidFill>
                  <a:schemeClr val="tx1"/>
                </a:solidFill>
              </a:rPr>
              <a:t>                           He </a:t>
            </a:r>
            <a:r>
              <a:rPr lang="pl-PL" i="1" dirty="0" err="1" smtClean="0">
                <a:solidFill>
                  <a:srgbClr val="FF0000"/>
                </a:solidFill>
              </a:rPr>
              <a:t>doesn’t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play</a:t>
            </a:r>
            <a:r>
              <a:rPr lang="pl-PL" i="1" dirty="0" smtClean="0">
                <a:solidFill>
                  <a:schemeClr val="tx1"/>
                </a:solidFill>
              </a:rPr>
              <a:t> piano.</a:t>
            </a:r>
          </a:p>
          <a:p>
            <a:pPr marL="0" indent="0">
              <a:buNone/>
            </a:pP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smtClean="0">
                <a:solidFill>
                  <a:schemeClr val="tx1"/>
                </a:solidFill>
              </a:rPr>
              <a:t>                                                                       *W pytaniach czasownik </a:t>
            </a:r>
          </a:p>
          <a:p>
            <a:pPr marL="0" indent="0">
              <a:buNone/>
            </a:pPr>
            <a:r>
              <a:rPr lang="pl-PL" dirty="0">
                <a:solidFill>
                  <a:schemeClr val="tx1"/>
                </a:solidFill>
              </a:rPr>
              <a:t>(</a:t>
            </a:r>
            <a:r>
              <a:rPr lang="pl-PL" dirty="0" smtClean="0">
                <a:solidFill>
                  <a:schemeClr val="tx1"/>
                </a:solidFill>
              </a:rPr>
              <a:t>Osoba/podmiot)                                           wraca do zwykłej formy(bezokolicznik)</a:t>
            </a:r>
          </a:p>
          <a:p>
            <a:pPr marL="0" indent="0">
              <a:buNone/>
            </a:pPr>
            <a:endParaRPr lang="pl-P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1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0311" y="2348089"/>
            <a:ext cx="12192000" cy="483164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>
                <a:solidFill>
                  <a:srgbClr val="FF0000"/>
                </a:solidFill>
              </a:rPr>
              <a:t>Zastosowanie czasu PRESENT SIMPLE:</a:t>
            </a:r>
          </a:p>
          <a:p>
            <a:pPr marL="0" indent="0">
              <a:buNone/>
            </a:pPr>
            <a:r>
              <a:rPr lang="pl-PL" dirty="0" smtClean="0"/>
              <a:t>                = mówienie o teraźniejszości : rutyny, czynności powtarzające się, stałe,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= opisy stanów, cech ludzi i przedmiotów,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= opisujemy rzeczy, które zawsze są prawdziwe np. zjawiska ,prawa natury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= opisywanie, streszczanie filmów, książek,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= przyzwyczajenia, nawyki,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= rozkłady, plany jazdy ,programy wydarzeń,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Czas </a:t>
            </a:r>
            <a:r>
              <a:rPr lang="pl-PL" b="1" dirty="0" err="1"/>
              <a:t>Present</a:t>
            </a:r>
            <a:r>
              <a:rPr lang="pl-PL" b="1" dirty="0"/>
              <a:t> Simple jest używany z następującymi wyrażeniami </a:t>
            </a:r>
            <a:r>
              <a:rPr lang="pl-PL" b="1" dirty="0" smtClean="0"/>
              <a:t>czasu:</a:t>
            </a:r>
          </a:p>
          <a:p>
            <a:pPr marL="0" indent="0">
              <a:buNone/>
            </a:pPr>
            <a:r>
              <a:rPr lang="pl-PL" b="1" dirty="0" err="1" smtClean="0"/>
              <a:t>Always</a:t>
            </a:r>
            <a:r>
              <a:rPr lang="pl-PL" b="1" dirty="0"/>
              <a:t> </a:t>
            </a:r>
            <a:r>
              <a:rPr lang="pl-PL" b="1" dirty="0" smtClean="0"/>
              <a:t>,</a:t>
            </a:r>
            <a:r>
              <a:rPr lang="pl-PL" b="1" dirty="0" err="1" smtClean="0"/>
              <a:t>often</a:t>
            </a:r>
            <a:r>
              <a:rPr lang="pl-PL" b="1" dirty="0" smtClean="0"/>
              <a:t>, </a:t>
            </a:r>
            <a:r>
              <a:rPr lang="pl-PL" b="1" dirty="0" err="1" smtClean="0"/>
              <a:t>usually</a:t>
            </a:r>
            <a:r>
              <a:rPr lang="pl-PL" b="1" dirty="0" smtClean="0"/>
              <a:t>, </a:t>
            </a:r>
            <a:r>
              <a:rPr lang="pl-PL" b="1" dirty="0" err="1" smtClean="0"/>
              <a:t>sometimes</a:t>
            </a:r>
            <a:r>
              <a:rPr lang="pl-PL" b="1" dirty="0" smtClean="0"/>
              <a:t>, </a:t>
            </a:r>
            <a:r>
              <a:rPr lang="pl-PL" b="1" dirty="0" err="1" smtClean="0"/>
              <a:t>seldom</a:t>
            </a:r>
            <a:r>
              <a:rPr lang="pl-PL" b="1" dirty="0" smtClean="0"/>
              <a:t>, </a:t>
            </a:r>
            <a:r>
              <a:rPr lang="pl-PL" b="1" dirty="0" err="1" smtClean="0"/>
              <a:t>rarely</a:t>
            </a:r>
            <a:r>
              <a:rPr lang="pl-PL" b="1" dirty="0" smtClean="0"/>
              <a:t>, </a:t>
            </a:r>
            <a:r>
              <a:rPr lang="pl-PL" b="1" dirty="0" err="1" smtClean="0"/>
              <a:t>every</a:t>
            </a:r>
            <a:r>
              <a:rPr lang="pl-PL" b="1" dirty="0" smtClean="0"/>
              <a:t> </a:t>
            </a:r>
            <a:r>
              <a:rPr lang="pl-PL" b="1" dirty="0" err="1" smtClean="0"/>
              <a:t>day</a:t>
            </a:r>
            <a:r>
              <a:rPr lang="pl-PL" b="1" dirty="0" smtClean="0"/>
              <a:t>, </a:t>
            </a:r>
            <a:r>
              <a:rPr lang="pl-PL" b="1" dirty="0" err="1" smtClean="0"/>
              <a:t>every</a:t>
            </a:r>
            <a:r>
              <a:rPr lang="pl-PL" b="1" dirty="0" smtClean="0"/>
              <a:t> </a:t>
            </a:r>
            <a:r>
              <a:rPr lang="pl-PL" b="1" dirty="0" err="1" smtClean="0"/>
              <a:t>Sunday</a:t>
            </a:r>
            <a:r>
              <a:rPr lang="pl-PL" b="1" dirty="0" smtClean="0"/>
              <a:t> (…) ,in the </a:t>
            </a:r>
            <a:r>
              <a:rPr lang="pl-PL" b="1" dirty="0" err="1" smtClean="0"/>
              <a:t>morning</a:t>
            </a:r>
            <a:r>
              <a:rPr lang="pl-PL" b="1" dirty="0"/>
              <a:t> </a:t>
            </a:r>
            <a:r>
              <a:rPr lang="pl-PL" b="1" dirty="0" smtClean="0"/>
              <a:t>(…)</a:t>
            </a:r>
            <a:endParaRPr lang="pl-PL" dirty="0" smtClean="0"/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1869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PRESENT CONTINUOUS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5778" y="2319867"/>
            <a:ext cx="11966222" cy="4521200"/>
          </a:xfrm>
        </p:spPr>
        <p:txBody>
          <a:bodyPr/>
          <a:lstStyle/>
          <a:p>
            <a:r>
              <a:rPr lang="pl-PL" dirty="0" smtClean="0"/>
              <a:t>BUDOWA CZASU PRESENT CONTINUOUS: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       Budowa: </a:t>
            </a:r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       Pytania: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Osoba* + </a:t>
            </a:r>
            <a:r>
              <a:rPr lang="pl-PL" dirty="0" smtClean="0">
                <a:solidFill>
                  <a:srgbClr val="FF0000"/>
                </a:solidFill>
              </a:rPr>
              <a:t>to be </a:t>
            </a:r>
            <a:r>
              <a:rPr lang="pl-PL" dirty="0" smtClean="0"/>
              <a:t>+ </a:t>
            </a:r>
            <a:r>
              <a:rPr lang="pl-PL" dirty="0" smtClean="0">
                <a:solidFill>
                  <a:srgbClr val="FF0000"/>
                </a:solidFill>
              </a:rPr>
              <a:t>czasownik </a:t>
            </a:r>
            <a:r>
              <a:rPr lang="pl-PL" dirty="0" smtClean="0"/>
              <a:t>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</a:t>
            </a:r>
            <a:r>
              <a:rPr lang="pl-PL" dirty="0" err="1" smtClean="0">
                <a:solidFill>
                  <a:schemeClr val="tx1"/>
                </a:solidFill>
              </a:rPr>
              <a:t>r.z</a:t>
            </a:r>
            <a:r>
              <a:rPr lang="pl-PL" dirty="0" smtClean="0"/>
              <a:t>   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Is</a:t>
            </a:r>
            <a:r>
              <a:rPr lang="pl-PL" dirty="0" smtClean="0">
                <a:solidFill>
                  <a:srgbClr val="FF0000"/>
                </a:solidFill>
              </a:rPr>
              <a:t>/Am/</a:t>
            </a:r>
            <a:r>
              <a:rPr lang="pl-PL" dirty="0" err="1" smtClean="0">
                <a:solidFill>
                  <a:srgbClr val="FF0000"/>
                </a:solidFill>
              </a:rPr>
              <a:t>Are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</a:t>
            </a:r>
            <a:r>
              <a:rPr lang="pl-PL" dirty="0" err="1" smtClean="0"/>
              <a:t>os.+</a:t>
            </a:r>
            <a:r>
              <a:rPr lang="pl-PL" dirty="0" err="1" smtClean="0">
                <a:solidFill>
                  <a:srgbClr val="FF0000"/>
                </a:solidFill>
              </a:rPr>
              <a:t>czasownik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</a:t>
            </a:r>
            <a:r>
              <a:rPr lang="pl-PL" dirty="0" err="1" smtClean="0"/>
              <a:t>r.z</a:t>
            </a:r>
            <a:r>
              <a:rPr lang="pl-PL" dirty="0" smtClean="0"/>
              <a:t>    Osoba </a:t>
            </a:r>
            <a:r>
              <a:rPr lang="pl-PL" dirty="0" smtClean="0">
                <a:solidFill>
                  <a:srgbClr val="FF0000"/>
                </a:solidFill>
              </a:rPr>
              <a:t>+ </a:t>
            </a:r>
            <a:r>
              <a:rPr lang="pl-PL" dirty="0" err="1" smtClean="0">
                <a:solidFill>
                  <a:srgbClr val="FF0000"/>
                </a:solidFill>
              </a:rPr>
              <a:t>is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am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are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not +</a:t>
            </a:r>
          </a:p>
          <a:p>
            <a:pPr marL="0" indent="0">
              <a:buNone/>
            </a:pPr>
            <a:r>
              <a:rPr lang="pl-PL" dirty="0" smtClean="0"/>
              <a:t>         (</a:t>
            </a:r>
            <a:r>
              <a:rPr lang="pl-PL" dirty="0" err="1" smtClean="0"/>
              <a:t>am,is,are</a:t>
            </a:r>
            <a:r>
              <a:rPr lang="pl-PL" dirty="0" smtClean="0"/>
              <a:t>)                                                                                                              </a:t>
            </a:r>
            <a:r>
              <a:rPr lang="pl-PL" dirty="0" smtClean="0">
                <a:solidFill>
                  <a:srgbClr val="FF0000"/>
                </a:solidFill>
              </a:rPr>
              <a:t>czasownik </a:t>
            </a:r>
            <a:r>
              <a:rPr lang="pl-PL" dirty="0" smtClean="0"/>
              <a:t>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</a:t>
            </a:r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                                                   Przykłady:                                                  Przykłady: </a:t>
            </a:r>
          </a:p>
          <a:p>
            <a:pPr marL="0" indent="0">
              <a:buNone/>
            </a:pP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watch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 the news.                       </a:t>
            </a:r>
            <a:r>
              <a:rPr lang="pl-PL" i="1" dirty="0" err="1" smtClean="0">
                <a:solidFill>
                  <a:srgbClr val="FF0000"/>
                </a:solidFill>
              </a:rPr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/>
              <a:t>watch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 the news?                      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isn’t</a:t>
            </a:r>
            <a:r>
              <a:rPr lang="pl-PL" i="1" dirty="0" smtClean="0"/>
              <a:t> </a:t>
            </a:r>
            <a:r>
              <a:rPr lang="pl-PL" i="1" dirty="0" err="1" smtClean="0"/>
              <a:t>watch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/>
              <a:t> </a:t>
            </a:r>
            <a:r>
              <a:rPr lang="pl-PL" i="1" dirty="0" smtClean="0"/>
              <a:t>the news.</a:t>
            </a:r>
          </a:p>
          <a:p>
            <a:pPr marL="0" indent="0">
              <a:buNone/>
            </a:pPr>
            <a:r>
              <a:rPr lang="pl-PL" i="1" dirty="0" smtClean="0"/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am</a:t>
            </a:r>
            <a:r>
              <a:rPr lang="pl-PL" i="1" dirty="0" smtClean="0"/>
              <a:t> </a:t>
            </a:r>
            <a:r>
              <a:rPr lang="pl-PL" i="1" dirty="0" err="1" smtClean="0"/>
              <a:t>walk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.                                            </a:t>
            </a:r>
            <a:r>
              <a:rPr lang="pl-PL" i="1" dirty="0" smtClean="0">
                <a:solidFill>
                  <a:srgbClr val="FF0000"/>
                </a:solidFill>
              </a:rPr>
              <a:t>Am</a:t>
            </a:r>
            <a:r>
              <a:rPr lang="pl-PL" i="1" dirty="0" smtClean="0"/>
              <a:t> I </a:t>
            </a:r>
            <a:r>
              <a:rPr lang="pl-PL" i="1" dirty="0" err="1" smtClean="0"/>
              <a:t>walk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?                                            </a:t>
            </a:r>
            <a:r>
              <a:rPr lang="pl-PL" i="1" dirty="0" err="1" smtClean="0"/>
              <a:t>I’</a:t>
            </a:r>
            <a:r>
              <a:rPr lang="pl-PL" i="1" dirty="0" err="1" smtClean="0">
                <a:solidFill>
                  <a:srgbClr val="FF0000"/>
                </a:solidFill>
              </a:rPr>
              <a:t>m</a:t>
            </a:r>
            <a:r>
              <a:rPr lang="pl-PL" i="1" dirty="0" smtClean="0"/>
              <a:t> </a:t>
            </a:r>
            <a:r>
              <a:rPr lang="pl-PL" i="1" dirty="0" smtClean="0">
                <a:solidFill>
                  <a:srgbClr val="FF0000"/>
                </a:solidFill>
              </a:rPr>
              <a:t>not</a:t>
            </a:r>
            <a:r>
              <a:rPr lang="pl-PL" i="1" dirty="0" smtClean="0"/>
              <a:t> </a:t>
            </a:r>
            <a:r>
              <a:rPr lang="pl-PL" i="1" dirty="0" err="1" smtClean="0"/>
              <a:t>walk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are</a:t>
            </a:r>
            <a:r>
              <a:rPr lang="pl-PL" i="1" dirty="0" smtClean="0"/>
              <a:t> </a:t>
            </a:r>
            <a:r>
              <a:rPr lang="pl-PL" i="1" dirty="0" err="1" smtClean="0"/>
              <a:t>climb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 </a:t>
            </a:r>
            <a:r>
              <a:rPr lang="pl-PL" i="1" dirty="0" err="1" smtClean="0"/>
              <a:t>into</a:t>
            </a:r>
            <a:r>
              <a:rPr lang="pl-PL" i="1" dirty="0" smtClean="0"/>
              <a:t> the </a:t>
            </a:r>
            <a:r>
              <a:rPr lang="pl-PL" i="1" dirty="0" err="1" smtClean="0"/>
              <a:t>tree</a:t>
            </a:r>
            <a:r>
              <a:rPr lang="pl-PL" i="1" dirty="0" smtClean="0"/>
              <a:t>.             </a:t>
            </a:r>
            <a:r>
              <a:rPr lang="pl-PL" i="1" dirty="0" err="1" smtClean="0">
                <a:solidFill>
                  <a:srgbClr val="FF0000"/>
                </a:solidFill>
              </a:rPr>
              <a:t>Are</a:t>
            </a:r>
            <a:r>
              <a:rPr lang="pl-PL" i="1" dirty="0" smtClean="0"/>
              <a:t> </a:t>
            </a: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/>
              <a:t>climb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 smtClean="0"/>
              <a:t> </a:t>
            </a:r>
            <a:r>
              <a:rPr lang="pl-PL" i="1" dirty="0" err="1" smtClean="0"/>
              <a:t>into</a:t>
            </a:r>
            <a:r>
              <a:rPr lang="pl-PL" i="1" dirty="0" smtClean="0"/>
              <a:t> the </a:t>
            </a:r>
            <a:r>
              <a:rPr lang="pl-PL" i="1" dirty="0" err="1" smtClean="0"/>
              <a:t>tree</a:t>
            </a:r>
            <a:r>
              <a:rPr lang="pl-PL" i="1" dirty="0" smtClean="0"/>
              <a:t>?             </a:t>
            </a: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aren’t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/>
              <a:t>climb</a:t>
            </a:r>
            <a:r>
              <a:rPr lang="pl-PL" i="1" dirty="0" err="1" smtClean="0">
                <a:solidFill>
                  <a:srgbClr val="FF0000"/>
                </a:solidFill>
              </a:rPr>
              <a:t>ing</a:t>
            </a:r>
            <a:r>
              <a:rPr lang="pl-PL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71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57778"/>
            <a:ext cx="12192000" cy="4600222"/>
          </a:xfrm>
        </p:spPr>
        <p:txBody>
          <a:bodyPr/>
          <a:lstStyle/>
          <a:p>
            <a:r>
              <a:rPr lang="pl-PL" dirty="0" smtClean="0">
                <a:solidFill>
                  <a:srgbClr val="FF0000"/>
                </a:solidFill>
              </a:rPr>
              <a:t>Zastosowanie czasu PRESENT CONTINUOUS:</a:t>
            </a:r>
          </a:p>
          <a:p>
            <a:pPr marL="0" indent="0">
              <a:buNone/>
            </a:pPr>
            <a:r>
              <a:rPr lang="pl-PL" dirty="0" smtClean="0"/>
              <a:t>     = czynności odbywające się w chwili mówienia (</a:t>
            </a:r>
            <a:r>
              <a:rPr lang="pl-PL" i="1" dirty="0" smtClean="0">
                <a:solidFill>
                  <a:srgbClr val="FF0000"/>
                </a:solidFill>
              </a:rPr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am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reading</a:t>
            </a:r>
            <a:r>
              <a:rPr lang="pl-PL" i="1" dirty="0" smtClean="0">
                <a:solidFill>
                  <a:srgbClr val="FF0000"/>
                </a:solidFill>
              </a:rPr>
              <a:t> a </a:t>
            </a:r>
            <a:r>
              <a:rPr lang="pl-PL" i="1" dirty="0" err="1" smtClean="0">
                <a:solidFill>
                  <a:srgbClr val="FF0000"/>
                </a:solidFill>
              </a:rPr>
              <a:t>book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now</a:t>
            </a:r>
            <a:r>
              <a:rPr lang="pl-PL" i="1" dirty="0" smtClean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= stanach chwilowych (</a:t>
            </a:r>
            <a:r>
              <a:rPr lang="pl-PL" i="1" dirty="0" smtClean="0">
                <a:solidFill>
                  <a:srgbClr val="FF0000"/>
                </a:solidFill>
              </a:rPr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am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staying</a:t>
            </a:r>
            <a:r>
              <a:rPr lang="pl-PL" i="1" dirty="0" smtClean="0">
                <a:solidFill>
                  <a:srgbClr val="FF0000"/>
                </a:solidFill>
              </a:rPr>
              <a:t> in hotel for a </a:t>
            </a:r>
            <a:r>
              <a:rPr lang="pl-PL" i="1" dirty="0" err="1" smtClean="0">
                <a:solidFill>
                  <a:srgbClr val="FF0000"/>
                </a:solidFill>
              </a:rPr>
              <a:t>week</a:t>
            </a:r>
            <a:r>
              <a:rPr lang="pl-PL" i="1" dirty="0" smtClean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= zaplanowanej czynności w przyszłości (</a:t>
            </a:r>
            <a:r>
              <a:rPr lang="pl-PL" i="1" dirty="0" smtClean="0">
                <a:solidFill>
                  <a:srgbClr val="FF0000"/>
                </a:solidFill>
              </a:rPr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am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visiting</a:t>
            </a:r>
            <a:r>
              <a:rPr lang="pl-PL" i="1" dirty="0" smtClean="0">
                <a:solidFill>
                  <a:srgbClr val="FF0000"/>
                </a:solidFill>
              </a:rPr>
              <a:t> my </a:t>
            </a:r>
            <a:r>
              <a:rPr lang="pl-PL" i="1" dirty="0" err="1" smtClean="0">
                <a:solidFill>
                  <a:srgbClr val="FF0000"/>
                </a:solidFill>
              </a:rPr>
              <a:t>grandma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tomorrow</a:t>
            </a:r>
            <a:r>
              <a:rPr lang="pl-PL" i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)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= zmiana stanu lub rozwoju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= opisywanie obrazka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= kiedy wyrażamy irytację/wkurzenie z powodu czyjegoś zachowania </a:t>
            </a:r>
          </a:p>
          <a:p>
            <a:pPr marL="0" indent="0">
              <a:buNone/>
            </a:pPr>
            <a:r>
              <a:rPr lang="pl-PL" dirty="0" err="1" smtClean="0"/>
              <a:t>Słowka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AT THE MOMENT, NOW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7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PRESENT PERFECT SIMPLE –</a:t>
            </a:r>
            <a:br>
              <a:rPr lang="pl-PL" dirty="0" smtClean="0"/>
            </a:br>
            <a:r>
              <a:rPr lang="pl-PL" dirty="0" smtClean="0"/>
              <a:t> „czas dokonany”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35200"/>
            <a:ext cx="12101689" cy="4735689"/>
          </a:xfrm>
        </p:spPr>
        <p:txBody>
          <a:bodyPr>
            <a:normAutofit/>
          </a:bodyPr>
          <a:lstStyle/>
          <a:p>
            <a:r>
              <a:rPr lang="pl-PL" dirty="0" smtClean="0"/>
              <a:t>BUDOWA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            Pytania:         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Osoba*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has</a:t>
            </a:r>
            <a:r>
              <a:rPr lang="pl-PL" dirty="0" smtClean="0">
                <a:solidFill>
                  <a:srgbClr val="FF0000"/>
                </a:solidFill>
              </a:rPr>
              <a:t>*</a:t>
            </a:r>
            <a:r>
              <a:rPr lang="pl-PL" dirty="0" smtClean="0"/>
              <a:t> + </a:t>
            </a:r>
            <a:r>
              <a:rPr lang="pl-PL" dirty="0" smtClean="0">
                <a:solidFill>
                  <a:srgbClr val="FF0000"/>
                </a:solidFill>
              </a:rPr>
              <a:t>past </a:t>
            </a:r>
            <a:r>
              <a:rPr lang="pl-PL" dirty="0" err="1" smtClean="0">
                <a:solidFill>
                  <a:srgbClr val="FF0000"/>
                </a:solidFill>
              </a:rPr>
              <a:t>participle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(III forma  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has</a:t>
            </a:r>
            <a:r>
              <a:rPr lang="pl-PL" dirty="0" smtClean="0"/>
              <a:t> + os. + </a:t>
            </a:r>
            <a:r>
              <a:rPr lang="pl-PL" dirty="0" smtClean="0">
                <a:solidFill>
                  <a:srgbClr val="FF0000"/>
                </a:solidFill>
              </a:rPr>
              <a:t>III forma czas. </a:t>
            </a:r>
            <a:r>
              <a:rPr lang="pl-PL" dirty="0" smtClean="0"/>
              <a:t>+ </a:t>
            </a:r>
            <a:r>
              <a:rPr lang="pl-PL" dirty="0" err="1" smtClean="0"/>
              <a:t>r.z</a:t>
            </a:r>
            <a:r>
              <a:rPr lang="pl-PL" dirty="0" smtClean="0"/>
              <a:t>      Os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has</a:t>
            </a:r>
            <a:r>
              <a:rPr lang="pl-PL" dirty="0" smtClean="0"/>
              <a:t> + not         </a:t>
            </a:r>
          </a:p>
          <a:p>
            <a:pPr marL="0" indent="0">
              <a:buNone/>
            </a:pPr>
            <a:r>
              <a:rPr lang="pl-PL" dirty="0"/>
              <a:t>c</a:t>
            </a:r>
            <a:r>
              <a:rPr lang="pl-PL" dirty="0" smtClean="0"/>
              <a:t>zasownika) + reszta zdania                                                                                                   + </a:t>
            </a:r>
            <a:r>
              <a:rPr lang="pl-PL" dirty="0" smtClean="0">
                <a:solidFill>
                  <a:srgbClr val="FF0000"/>
                </a:solidFill>
              </a:rPr>
              <a:t>III f. </a:t>
            </a:r>
            <a:r>
              <a:rPr lang="pl-PL" dirty="0" smtClean="0"/>
              <a:t>+ </a:t>
            </a:r>
            <a:r>
              <a:rPr lang="pl-PL" dirty="0" err="1" smtClean="0"/>
              <a:t>r.z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*Has używamy przy III os. Liczby poj. HE, SHE, IT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has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seen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/>
              <a:t>this</a:t>
            </a:r>
            <a:r>
              <a:rPr lang="pl-PL" i="1" dirty="0" smtClean="0"/>
              <a:t> </a:t>
            </a:r>
            <a:r>
              <a:rPr lang="pl-PL" i="1" dirty="0" err="1" smtClean="0"/>
              <a:t>movie</a:t>
            </a:r>
            <a:r>
              <a:rPr lang="pl-PL" i="1" dirty="0" smtClean="0"/>
              <a:t>.                                     </a:t>
            </a:r>
            <a:r>
              <a:rPr lang="pl-PL" i="1" dirty="0" smtClean="0">
                <a:solidFill>
                  <a:srgbClr val="FF0000"/>
                </a:solidFill>
              </a:rPr>
              <a:t>Has 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seen</a:t>
            </a:r>
            <a:r>
              <a:rPr lang="pl-PL" i="1" dirty="0" smtClean="0"/>
              <a:t> </a:t>
            </a:r>
            <a:r>
              <a:rPr lang="pl-PL" i="1" dirty="0" err="1" smtClean="0"/>
              <a:t>this</a:t>
            </a:r>
            <a:r>
              <a:rPr lang="pl-PL" i="1" dirty="0" smtClean="0"/>
              <a:t> </a:t>
            </a:r>
            <a:r>
              <a:rPr lang="pl-PL" i="1" dirty="0" err="1" smtClean="0"/>
              <a:t>movie</a:t>
            </a:r>
            <a:r>
              <a:rPr lang="pl-PL" i="1" dirty="0" smtClean="0"/>
              <a:t>?                         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hasn’t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seen</a:t>
            </a:r>
            <a:r>
              <a:rPr lang="pl-PL" i="1" dirty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have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never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been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smtClean="0"/>
              <a:t>in </a:t>
            </a:r>
            <a:r>
              <a:rPr lang="pl-PL" i="1" dirty="0" err="1" smtClean="0"/>
              <a:t>Africa</a:t>
            </a:r>
            <a:r>
              <a:rPr lang="pl-PL" i="1" dirty="0" smtClean="0"/>
              <a:t>.                       </a:t>
            </a:r>
            <a:r>
              <a:rPr lang="pl-PL" i="1" dirty="0" err="1" smtClean="0">
                <a:solidFill>
                  <a:srgbClr val="FF0000"/>
                </a:solidFill>
              </a:rPr>
              <a:t>Have</a:t>
            </a:r>
            <a:r>
              <a:rPr lang="pl-PL" i="1" dirty="0" smtClean="0"/>
              <a:t> </a:t>
            </a: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ever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been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smtClean="0"/>
              <a:t>in </a:t>
            </a:r>
            <a:r>
              <a:rPr lang="pl-PL" i="1" dirty="0" err="1" smtClean="0"/>
              <a:t>Africa</a:t>
            </a:r>
            <a:r>
              <a:rPr lang="pl-PL" i="1" dirty="0" smtClean="0"/>
              <a:t>?              </a:t>
            </a:r>
            <a:r>
              <a:rPr lang="pl-PL" i="1" dirty="0" err="1" smtClean="0"/>
              <a:t>They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haven’t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been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smtClean="0"/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have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heard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/>
              <a:t>about</a:t>
            </a:r>
            <a:r>
              <a:rPr lang="pl-PL" i="1" dirty="0" smtClean="0"/>
              <a:t> </a:t>
            </a:r>
            <a:r>
              <a:rPr lang="pl-PL" i="1" dirty="0" err="1" smtClean="0"/>
              <a:t>that</a:t>
            </a:r>
            <a:r>
              <a:rPr lang="pl-PL" i="1" dirty="0" smtClean="0"/>
              <a:t> </a:t>
            </a:r>
            <a:r>
              <a:rPr lang="pl-PL" i="1" dirty="0" err="1" smtClean="0"/>
              <a:t>before</a:t>
            </a:r>
            <a:r>
              <a:rPr lang="pl-PL" i="1" dirty="0" smtClean="0"/>
              <a:t>.                       </a:t>
            </a:r>
            <a:r>
              <a:rPr lang="pl-PL" i="1" dirty="0" err="1" smtClean="0">
                <a:solidFill>
                  <a:srgbClr val="FF0000"/>
                </a:solidFill>
              </a:rPr>
              <a:t>Have</a:t>
            </a:r>
            <a:r>
              <a:rPr lang="pl-PL" i="1" dirty="0" smtClean="0"/>
              <a:t> </a:t>
            </a: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heard</a:t>
            </a:r>
            <a:r>
              <a:rPr lang="pl-PL" i="1" dirty="0" smtClean="0"/>
              <a:t> </a:t>
            </a:r>
            <a:r>
              <a:rPr lang="pl-PL" i="1" dirty="0" err="1" smtClean="0"/>
              <a:t>about</a:t>
            </a:r>
            <a:r>
              <a:rPr lang="pl-PL" i="1" dirty="0" smtClean="0"/>
              <a:t> </a:t>
            </a:r>
            <a:r>
              <a:rPr lang="pl-PL" i="1" dirty="0" err="1" smtClean="0"/>
              <a:t>that</a:t>
            </a:r>
            <a:r>
              <a:rPr lang="pl-PL" i="1" dirty="0" smtClean="0"/>
              <a:t> </a:t>
            </a:r>
            <a:r>
              <a:rPr lang="pl-PL" i="1" dirty="0" err="1" smtClean="0"/>
              <a:t>before</a:t>
            </a:r>
            <a:r>
              <a:rPr lang="pl-PL" i="1" dirty="0" smtClean="0"/>
              <a:t>?      </a:t>
            </a: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haven’t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heard</a:t>
            </a:r>
            <a:r>
              <a:rPr lang="pl-PL" i="1" dirty="0" smtClean="0"/>
              <a:t>.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09738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/>
          <a:lstStyle/>
          <a:p>
            <a:r>
              <a:rPr lang="pl-PL" dirty="0" smtClean="0"/>
              <a:t>Zastosowanie czasu PRESENT PERFECT SIMPLE: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= </a:t>
            </a:r>
            <a:r>
              <a:rPr lang="pl-PL" dirty="0"/>
              <a:t>a</a:t>
            </a:r>
            <a:r>
              <a:rPr lang="pl-PL" dirty="0" smtClean="0"/>
              <a:t>by </a:t>
            </a:r>
            <a:r>
              <a:rPr lang="pl-PL" dirty="0"/>
              <a:t>wyrazić wszystkie sytuacje, które mają swoje źródło w przeszłości i wyraźnie wpływają na </a:t>
            </a:r>
            <a:r>
              <a:rPr lang="pl-PL" dirty="0" smtClean="0"/>
              <a:t>                    teraźniejszość.  (</a:t>
            </a:r>
            <a:r>
              <a:rPr lang="pl-PL" i="1" dirty="0" smtClean="0">
                <a:solidFill>
                  <a:srgbClr val="FF0000"/>
                </a:solidFill>
              </a:rPr>
              <a:t>I </a:t>
            </a:r>
            <a:r>
              <a:rPr lang="pl-PL" i="1" dirty="0" err="1" smtClean="0">
                <a:solidFill>
                  <a:srgbClr val="FF0000"/>
                </a:solidFill>
              </a:rPr>
              <a:t>have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cleaned</a:t>
            </a:r>
            <a:r>
              <a:rPr lang="pl-PL" i="1" dirty="0" smtClean="0">
                <a:solidFill>
                  <a:srgbClr val="FF0000"/>
                </a:solidFill>
              </a:rPr>
              <a:t> my </a:t>
            </a:r>
            <a:r>
              <a:rPr lang="pl-PL" i="1" dirty="0" err="1" smtClean="0">
                <a:solidFill>
                  <a:srgbClr val="FF0000"/>
                </a:solidFill>
              </a:rPr>
              <a:t>room</a:t>
            </a:r>
            <a:r>
              <a:rPr lang="pl-PL" i="1" dirty="0" smtClean="0">
                <a:solidFill>
                  <a:srgbClr val="FF0000"/>
                </a:solidFill>
              </a:rPr>
              <a:t>.</a:t>
            </a:r>
            <a:r>
              <a:rPr lang="pl-PL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= do </a:t>
            </a:r>
            <a:r>
              <a:rPr lang="pl-PL" dirty="0"/>
              <a:t>oznajmiania niedawnych wydarzeń czy udzielania nowych </a:t>
            </a:r>
            <a:r>
              <a:rPr lang="pl-PL" dirty="0" smtClean="0"/>
              <a:t>informacji,(</a:t>
            </a:r>
            <a:r>
              <a:rPr lang="pl-PL" i="1" dirty="0" err="1">
                <a:solidFill>
                  <a:srgbClr val="FF0000"/>
                </a:solidFill>
              </a:rPr>
              <a:t>I’ve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i="1" dirty="0" err="1">
                <a:solidFill>
                  <a:srgbClr val="FF0000"/>
                </a:solidFill>
              </a:rPr>
              <a:t>cut</a:t>
            </a:r>
            <a:r>
              <a:rPr lang="pl-PL" i="1" dirty="0">
                <a:solidFill>
                  <a:srgbClr val="FF0000"/>
                </a:solidFill>
              </a:rPr>
              <a:t> my </a:t>
            </a:r>
            <a:r>
              <a:rPr lang="pl-PL" i="1" dirty="0" err="1" smtClean="0">
                <a:solidFill>
                  <a:srgbClr val="FF0000"/>
                </a:solidFill>
              </a:rPr>
              <a:t>finger</a:t>
            </a:r>
            <a:r>
              <a:rPr lang="pl-PL" dirty="0" smtClean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= czynności ,które mają skutek w teraźniejszości (</a:t>
            </a:r>
            <a:r>
              <a:rPr lang="pl-PL" i="1" dirty="0" err="1" smtClean="0">
                <a:solidFill>
                  <a:srgbClr val="FF0000"/>
                </a:solidFill>
              </a:rPr>
              <a:t>She’s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lost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her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bag</a:t>
            </a:r>
            <a:r>
              <a:rPr lang="pl-PL" i="1" dirty="0" smtClean="0">
                <a:solidFill>
                  <a:srgbClr val="FF0000"/>
                </a:solidFill>
              </a:rPr>
              <a:t>.</a:t>
            </a:r>
            <a:r>
              <a:rPr lang="pl-PL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pl-PL" dirty="0"/>
              <a:t> = czynność wykonywaną w okresie czasu, który jeszcze się nie skończył</a:t>
            </a:r>
            <a:r>
              <a:rPr lang="pl-PL" dirty="0" smtClean="0"/>
              <a:t>. (</a:t>
            </a:r>
            <a:r>
              <a:rPr lang="pl-PL" i="1" dirty="0" err="1" smtClean="0">
                <a:solidFill>
                  <a:srgbClr val="FF0000"/>
                </a:solidFill>
              </a:rPr>
              <a:t>She’s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drunk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two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coffee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already</a:t>
            </a:r>
            <a:r>
              <a:rPr lang="pl-PL" i="1" dirty="0" smtClean="0">
                <a:solidFill>
                  <a:srgbClr val="FF0000"/>
                </a:solidFill>
              </a:rPr>
              <a:t>.</a:t>
            </a:r>
            <a:r>
              <a:rPr lang="pl-PL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pl-PL" dirty="0"/>
              <a:t> = czynność, której moment wykonania nie jest istotny</a:t>
            </a:r>
            <a:r>
              <a:rPr lang="pl-PL" dirty="0" smtClean="0"/>
              <a:t>. (</a:t>
            </a:r>
            <a:r>
              <a:rPr lang="pl-PL" i="1" dirty="0" smtClean="0">
                <a:solidFill>
                  <a:srgbClr val="FF0000"/>
                </a:solidFill>
              </a:rPr>
              <a:t>He </a:t>
            </a:r>
            <a:r>
              <a:rPr lang="pl-PL" i="1" dirty="0" err="1" smtClean="0">
                <a:solidFill>
                  <a:srgbClr val="FF0000"/>
                </a:solidFill>
              </a:rPr>
              <a:t>has</a:t>
            </a:r>
            <a:r>
              <a:rPr lang="pl-PL" i="1" dirty="0" smtClean="0">
                <a:solidFill>
                  <a:srgbClr val="FF0000"/>
                </a:solidFill>
              </a:rPr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read</a:t>
            </a:r>
            <a:r>
              <a:rPr lang="pl-PL" i="1" dirty="0" smtClean="0">
                <a:solidFill>
                  <a:srgbClr val="FF0000"/>
                </a:solidFill>
              </a:rPr>
              <a:t> a </a:t>
            </a:r>
            <a:r>
              <a:rPr lang="pl-PL" i="1" dirty="0" err="1" smtClean="0">
                <a:solidFill>
                  <a:srgbClr val="FF0000"/>
                </a:solidFill>
              </a:rPr>
              <a:t>book</a:t>
            </a:r>
            <a:r>
              <a:rPr lang="pl-PL" i="1" dirty="0" smtClean="0">
                <a:solidFill>
                  <a:srgbClr val="FF0000"/>
                </a:solidFill>
              </a:rPr>
              <a:t>.</a:t>
            </a:r>
            <a:r>
              <a:rPr lang="pl-PL" dirty="0" smtClean="0"/>
              <a:t>)</a:t>
            </a:r>
          </a:p>
          <a:p>
            <a:pPr marL="0" indent="0">
              <a:buNone/>
            </a:pPr>
            <a:r>
              <a:rPr lang="pl-PL" dirty="0"/>
              <a:t>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600164"/>
            <a:ext cx="1847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l-PL" alt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13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PRESENT PERFECT CONTINUOUS –</a:t>
            </a:r>
            <a:br>
              <a:rPr lang="pl-PL" dirty="0" smtClean="0"/>
            </a:br>
            <a:r>
              <a:rPr lang="pl-PL" dirty="0" smtClean="0"/>
              <a:t> „czas ciągły niedokonany”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36800"/>
            <a:ext cx="12192000" cy="4521200"/>
          </a:xfrm>
        </p:spPr>
        <p:txBody>
          <a:bodyPr/>
          <a:lstStyle/>
          <a:p>
            <a:r>
              <a:rPr lang="pl-PL" dirty="0" smtClean="0"/>
              <a:t>Budowa czasu PRESENT PERFECT CONTINUOUS: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                                                        Pytania                                                         Przeczenia</a:t>
            </a:r>
          </a:p>
          <a:p>
            <a:pPr marL="0" indent="0">
              <a:buNone/>
            </a:pPr>
            <a:r>
              <a:rPr lang="pl-PL" dirty="0" smtClean="0"/>
              <a:t>Os.*+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has</a:t>
            </a:r>
            <a:r>
              <a:rPr lang="pl-PL" dirty="0" smtClean="0"/>
              <a:t>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/>
              <a:t> +                              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/Has</a:t>
            </a:r>
            <a:r>
              <a:rPr lang="pl-PL" dirty="0" smtClean="0"/>
              <a:t> + os.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/>
              <a:t> +                        Os.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/</a:t>
            </a:r>
            <a:r>
              <a:rPr lang="pl-PL" dirty="0" err="1" smtClean="0">
                <a:solidFill>
                  <a:srgbClr val="FF0000"/>
                </a:solidFill>
              </a:rPr>
              <a:t>has</a:t>
            </a:r>
            <a:r>
              <a:rPr lang="pl-PL" dirty="0" smtClean="0"/>
              <a:t> + not +</a:t>
            </a:r>
          </a:p>
          <a:p>
            <a:pPr marL="0" indent="0">
              <a:buNone/>
            </a:pPr>
            <a:r>
              <a:rPr lang="pl-PL" dirty="0" smtClean="0"/>
              <a:t>czasownik+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reszta zdania                     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r. z                          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/>
              <a:t> 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</a:t>
            </a:r>
            <a:r>
              <a:rPr lang="pl-PL" dirty="0" err="1" smtClean="0"/>
              <a:t>r.z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1"/>
                </a:solidFill>
              </a:rPr>
              <a:t>I have been working for five hours</a:t>
            </a:r>
            <a:r>
              <a:rPr lang="en-US" i="1" dirty="0" smtClean="0">
                <a:solidFill>
                  <a:schemeClr val="tx1"/>
                </a:solidFill>
              </a:rPr>
              <a:t>.</a:t>
            </a:r>
            <a:r>
              <a:rPr lang="pl-PL" i="1" dirty="0" smtClean="0">
                <a:solidFill>
                  <a:schemeClr val="tx1"/>
                </a:solidFill>
              </a:rPr>
              <a:t>          </a:t>
            </a:r>
            <a:r>
              <a:rPr lang="pl-PL" i="1" dirty="0" err="1" smtClean="0">
                <a:solidFill>
                  <a:schemeClr val="tx1"/>
                </a:solidFill>
              </a:rPr>
              <a:t>Have</a:t>
            </a:r>
            <a:r>
              <a:rPr lang="pl-PL" i="1" dirty="0" smtClean="0">
                <a:solidFill>
                  <a:schemeClr val="tx1"/>
                </a:solidFill>
              </a:rPr>
              <a:t> I </a:t>
            </a:r>
            <a:r>
              <a:rPr lang="pl-PL" i="1" dirty="0" err="1" smtClean="0">
                <a:solidFill>
                  <a:schemeClr val="tx1"/>
                </a:solidFill>
              </a:rPr>
              <a:t>been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working</a:t>
            </a:r>
            <a:r>
              <a:rPr lang="pl-PL" i="1" dirty="0" smtClean="0">
                <a:solidFill>
                  <a:schemeClr val="tx1"/>
                </a:solidFill>
              </a:rPr>
              <a:t> for five </a:t>
            </a:r>
            <a:r>
              <a:rPr lang="pl-PL" i="1" dirty="0" err="1" smtClean="0">
                <a:solidFill>
                  <a:schemeClr val="tx1"/>
                </a:solidFill>
              </a:rPr>
              <a:t>hours</a:t>
            </a:r>
            <a:r>
              <a:rPr lang="pl-PL" i="1" dirty="0" smtClean="0">
                <a:solidFill>
                  <a:schemeClr val="tx1"/>
                </a:solidFill>
              </a:rPr>
              <a:t>?        I </a:t>
            </a:r>
            <a:r>
              <a:rPr lang="pl-PL" i="1" dirty="0" err="1" smtClean="0">
                <a:solidFill>
                  <a:schemeClr val="tx1"/>
                </a:solidFill>
              </a:rPr>
              <a:t>haven’t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been</a:t>
            </a:r>
            <a:r>
              <a:rPr lang="pl-PL" i="1" dirty="0" smtClean="0">
                <a:solidFill>
                  <a:schemeClr val="tx1"/>
                </a:solidFill>
              </a:rPr>
              <a:t> </a:t>
            </a:r>
            <a:r>
              <a:rPr lang="pl-PL" i="1" dirty="0" err="1" smtClean="0">
                <a:solidFill>
                  <a:schemeClr val="tx1"/>
                </a:solidFill>
              </a:rPr>
              <a:t>working</a:t>
            </a:r>
            <a:r>
              <a:rPr lang="pl-PL" i="1" dirty="0" smtClean="0">
                <a:solidFill>
                  <a:schemeClr val="tx1"/>
                </a:solidFill>
              </a:rPr>
              <a:t> for</a:t>
            </a:r>
          </a:p>
          <a:p>
            <a:pPr marL="0" indent="0">
              <a:buNone/>
            </a:pPr>
            <a:r>
              <a:rPr lang="en-US" i="1" dirty="0"/>
              <a:t>John has been studying </a:t>
            </a:r>
            <a:r>
              <a:rPr lang="pl-PL" i="1" dirty="0" smtClean="0"/>
              <a:t>                           Has John </a:t>
            </a:r>
            <a:r>
              <a:rPr lang="pl-PL" i="1" dirty="0" err="1" smtClean="0"/>
              <a:t>been</a:t>
            </a:r>
            <a:r>
              <a:rPr lang="pl-PL" i="1" dirty="0" smtClean="0"/>
              <a:t> </a:t>
            </a:r>
            <a:r>
              <a:rPr lang="pl-PL" i="1" dirty="0" err="1" smtClean="0"/>
              <a:t>studying</a:t>
            </a:r>
            <a:r>
              <a:rPr lang="pl-PL" i="1" dirty="0" smtClean="0"/>
              <a:t> in London         five </a:t>
            </a:r>
            <a:r>
              <a:rPr lang="pl-PL" i="1" dirty="0" err="1" smtClean="0"/>
              <a:t>hours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en-US" i="1" dirty="0" smtClean="0"/>
              <a:t>in </a:t>
            </a:r>
            <a:r>
              <a:rPr lang="en-US" i="1" dirty="0"/>
              <a:t>London since January</a:t>
            </a:r>
            <a:r>
              <a:rPr lang="en-US" i="1" dirty="0" smtClean="0"/>
              <a:t>.</a:t>
            </a:r>
            <a:r>
              <a:rPr lang="pl-PL" i="1" dirty="0" smtClean="0"/>
              <a:t>                          </a:t>
            </a:r>
            <a:r>
              <a:rPr lang="pl-PL" i="1" dirty="0" err="1"/>
              <a:t>s</a:t>
            </a:r>
            <a:r>
              <a:rPr lang="pl-PL" i="1" dirty="0" err="1" smtClean="0"/>
              <a:t>ince</a:t>
            </a:r>
            <a:r>
              <a:rPr lang="pl-PL" i="1" dirty="0" smtClean="0"/>
              <a:t> January?                                           John </a:t>
            </a:r>
            <a:r>
              <a:rPr lang="pl-PL" i="1" dirty="0" err="1" smtClean="0"/>
              <a:t>hasn’t</a:t>
            </a:r>
            <a:r>
              <a:rPr lang="pl-PL" i="1" dirty="0" smtClean="0"/>
              <a:t> </a:t>
            </a:r>
            <a:r>
              <a:rPr lang="pl-PL" i="1" dirty="0" err="1" smtClean="0"/>
              <a:t>been</a:t>
            </a:r>
            <a:r>
              <a:rPr lang="pl-PL" i="1" dirty="0" smtClean="0"/>
              <a:t> </a:t>
            </a:r>
            <a:r>
              <a:rPr lang="pl-PL" i="1" dirty="0" err="1" smtClean="0"/>
              <a:t>studying</a:t>
            </a:r>
            <a:endParaRPr lang="pl-PL" i="1" dirty="0" smtClean="0"/>
          </a:p>
          <a:p>
            <a:pPr marL="0" indent="0">
              <a:buNone/>
            </a:pPr>
            <a:r>
              <a:rPr lang="pl-PL" dirty="0" smtClean="0"/>
              <a:t>                                                                                                                                           </a:t>
            </a:r>
            <a:r>
              <a:rPr lang="pl-PL" i="1" dirty="0" smtClean="0"/>
              <a:t>in London </a:t>
            </a:r>
            <a:r>
              <a:rPr lang="pl-PL" i="1" dirty="0" err="1" smtClean="0"/>
              <a:t>since</a:t>
            </a:r>
            <a:r>
              <a:rPr lang="pl-PL" i="1" dirty="0" smtClean="0"/>
              <a:t> January?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77506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46489"/>
            <a:ext cx="12192000" cy="4611511"/>
          </a:xfrm>
        </p:spPr>
        <p:txBody>
          <a:bodyPr>
            <a:normAutofit/>
          </a:bodyPr>
          <a:lstStyle/>
          <a:p>
            <a:r>
              <a:rPr lang="pl-PL" dirty="0" smtClean="0"/>
              <a:t>Zastosowanie czasu </a:t>
            </a:r>
            <a:r>
              <a:rPr lang="pl-PL" dirty="0" smtClean="0">
                <a:solidFill>
                  <a:srgbClr val="FF0000"/>
                </a:solidFill>
              </a:rPr>
              <a:t>PRESENT PERFECT CONTINUOUS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/>
              <a:t>= czynność, która rozpoczęła się w przeszłości i nadal trwa, a my chcemy podkreślić </a:t>
            </a:r>
            <a:r>
              <a:rPr lang="pl-PL" b="1" dirty="0"/>
              <a:t>długość trwania tej czynności</a:t>
            </a:r>
            <a:r>
              <a:rPr lang="pl-PL" dirty="0"/>
              <a:t>. </a:t>
            </a:r>
            <a:r>
              <a:rPr lang="pl-PL" dirty="0" smtClean="0"/>
              <a:t>(</a:t>
            </a:r>
            <a:r>
              <a:rPr lang="en-US" i="1" dirty="0"/>
              <a:t>I have been waiting for you for almost an hour</a:t>
            </a:r>
            <a:r>
              <a:rPr lang="en-US" i="1" dirty="0" smtClean="0"/>
              <a:t>.</a:t>
            </a:r>
            <a:r>
              <a:rPr lang="pl-PL" i="1" dirty="0" smtClean="0"/>
              <a:t>)</a:t>
            </a:r>
          </a:p>
          <a:p>
            <a:pPr marL="0" indent="0">
              <a:buNone/>
            </a:pPr>
            <a:r>
              <a:rPr lang="pl-PL" i="1" dirty="0" smtClean="0"/>
              <a:t>= </a:t>
            </a:r>
            <a:r>
              <a:rPr lang="pl-PL" dirty="0" smtClean="0"/>
              <a:t>czynność </a:t>
            </a:r>
            <a:r>
              <a:rPr lang="pl-PL" dirty="0"/>
              <a:t>zaczęła się w przeszłości i właśnie się skończyła, a my chcemy podkreślić </a:t>
            </a:r>
            <a:r>
              <a:rPr lang="pl-PL" b="1" dirty="0"/>
              <a:t>skutki tej </a:t>
            </a:r>
            <a:r>
              <a:rPr lang="pl-PL" b="1" dirty="0" smtClean="0"/>
              <a:t>czynności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(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/>
              <a:t>is</a:t>
            </a:r>
            <a:r>
              <a:rPr lang="pl-PL" i="1" dirty="0" smtClean="0"/>
              <a:t> </a:t>
            </a:r>
            <a:r>
              <a:rPr lang="pl-PL" i="1" dirty="0" err="1" smtClean="0"/>
              <a:t>tired</a:t>
            </a:r>
            <a:r>
              <a:rPr lang="pl-PL" i="1" dirty="0" smtClean="0"/>
              <a:t>, </a:t>
            </a:r>
            <a:r>
              <a:rPr lang="pl-PL" i="1" dirty="0" err="1" smtClean="0"/>
              <a:t>because</a:t>
            </a:r>
            <a:r>
              <a:rPr lang="pl-PL" i="1" dirty="0" smtClean="0"/>
              <a:t> </a:t>
            </a: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/>
              <a:t>has</a:t>
            </a:r>
            <a:r>
              <a:rPr lang="pl-PL" i="1" dirty="0" smtClean="0"/>
              <a:t> </a:t>
            </a:r>
            <a:r>
              <a:rPr lang="pl-PL" i="1" dirty="0" err="1" smtClean="0"/>
              <a:t>been</a:t>
            </a:r>
            <a:r>
              <a:rPr lang="pl-PL" i="1" dirty="0" smtClean="0"/>
              <a:t> </a:t>
            </a:r>
            <a:r>
              <a:rPr lang="pl-PL" i="1" dirty="0" err="1" smtClean="0"/>
              <a:t>running</a:t>
            </a:r>
            <a:r>
              <a:rPr lang="pl-PL" i="1" dirty="0" smtClean="0"/>
              <a:t>.</a:t>
            </a:r>
            <a:r>
              <a:rPr lang="pl-PL" dirty="0" smtClean="0"/>
              <a:t>)</a:t>
            </a:r>
          </a:p>
          <a:p>
            <a:pPr marL="0" indent="0">
              <a:buNone/>
            </a:pPr>
            <a:r>
              <a:rPr lang="pl-PL" dirty="0" smtClean="0"/>
              <a:t>= kiedy interesuje nas długość czynności, sam fakt jej wykonywania i od kiedy jest wykonywana</a:t>
            </a:r>
          </a:p>
          <a:p>
            <a:pPr marL="0" indent="0">
              <a:buNone/>
            </a:pPr>
            <a:r>
              <a:rPr lang="pl-PL" dirty="0" smtClean="0"/>
              <a:t>Kiedy mówimy interesuje nas sama czynność używamy PPC, kiedy rezultat/skutek PPS, kiedy interesuje nas od kiedy (długość) używamy PPC, kiedy ile? To używamy PPS. 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Słówka: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For</a:t>
            </a:r>
            <a:r>
              <a:rPr lang="pl-PL" dirty="0" smtClean="0"/>
              <a:t> – używane kiedy mówimy o jakimś okresie czasu np. for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years,for</a:t>
            </a:r>
            <a:r>
              <a:rPr lang="pl-PL" dirty="0" smtClean="0"/>
              <a:t> 20 </a:t>
            </a:r>
            <a:r>
              <a:rPr lang="pl-PL" dirty="0" err="1" smtClean="0"/>
              <a:t>years,for</a:t>
            </a:r>
            <a:r>
              <a:rPr lang="pl-PL" dirty="0" smtClean="0"/>
              <a:t> </a:t>
            </a:r>
            <a:r>
              <a:rPr lang="pl-PL" dirty="0" err="1" smtClean="0"/>
              <a:t>tree</a:t>
            </a:r>
            <a:r>
              <a:rPr lang="pl-PL" dirty="0" smtClean="0"/>
              <a:t> </a:t>
            </a:r>
            <a:r>
              <a:rPr lang="pl-PL" dirty="0" err="1" smtClean="0"/>
              <a:t>days</a:t>
            </a:r>
            <a:endParaRPr lang="pl-PL" dirty="0" smtClean="0"/>
          </a:p>
          <a:p>
            <a:pPr marL="0" indent="0">
              <a:buNone/>
            </a:pPr>
            <a:r>
              <a:rPr lang="pl-PL" dirty="0" err="1" smtClean="0">
                <a:solidFill>
                  <a:srgbClr val="FF0000"/>
                </a:solidFill>
              </a:rPr>
              <a:t>Since</a:t>
            </a:r>
            <a:r>
              <a:rPr lang="pl-PL" dirty="0" smtClean="0"/>
              <a:t> – używamy kiedy mówimy od jakiegoś momentu w czasie np. </a:t>
            </a:r>
            <a:r>
              <a:rPr lang="pl-PL" dirty="0" err="1" smtClean="0"/>
              <a:t>since</a:t>
            </a:r>
            <a:r>
              <a:rPr lang="pl-PL" dirty="0" smtClean="0"/>
              <a:t> 2010, </a:t>
            </a:r>
            <a:r>
              <a:rPr lang="pl-PL" dirty="0" err="1" smtClean="0"/>
              <a:t>since</a:t>
            </a:r>
            <a:r>
              <a:rPr lang="pl-PL" dirty="0" smtClean="0"/>
              <a:t> </a:t>
            </a:r>
            <a:r>
              <a:rPr lang="pl-PL" dirty="0" err="1" smtClean="0"/>
              <a:t>yesterday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885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PAST SIMPLE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46489"/>
            <a:ext cx="12112978" cy="4611511"/>
          </a:xfrm>
        </p:spPr>
        <p:txBody>
          <a:bodyPr/>
          <a:lstStyle/>
          <a:p>
            <a:r>
              <a:rPr lang="pl-PL" dirty="0" smtClean="0"/>
              <a:t>Budowa czasu PAST SIMPLE: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Pytania:                                                            Przeczenia: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Os.* + czasownik z końcówką –</a:t>
            </a:r>
            <a:r>
              <a:rPr lang="pl-PL" dirty="0" err="1" smtClean="0"/>
              <a:t>ed</a:t>
            </a:r>
            <a:r>
              <a:rPr lang="pl-PL" dirty="0" smtClean="0"/>
              <a:t>        </a:t>
            </a:r>
            <a:r>
              <a:rPr lang="pl-PL" dirty="0" err="1" smtClean="0"/>
              <a:t>Did</a:t>
            </a:r>
            <a:r>
              <a:rPr lang="pl-PL" dirty="0" smtClean="0"/>
              <a:t> + os. + bezokolicznik + </a:t>
            </a:r>
            <a:r>
              <a:rPr lang="pl-PL" dirty="0" err="1" smtClean="0"/>
              <a:t>r.z</a:t>
            </a:r>
            <a:r>
              <a:rPr lang="pl-PL" dirty="0" smtClean="0"/>
              <a:t>                  Os. + </a:t>
            </a:r>
            <a:r>
              <a:rPr lang="pl-PL" dirty="0" err="1" smtClean="0"/>
              <a:t>did</a:t>
            </a:r>
            <a:r>
              <a:rPr lang="pl-PL" dirty="0" smtClean="0"/>
              <a:t> + not + bezokolicznik </a:t>
            </a:r>
          </a:p>
          <a:p>
            <a:pPr marL="0" indent="0">
              <a:buNone/>
            </a:pPr>
            <a:r>
              <a:rPr lang="pl-PL" dirty="0" smtClean="0"/>
              <a:t>Lub </a:t>
            </a:r>
            <a:r>
              <a:rPr lang="pl-PL" dirty="0" err="1" smtClean="0"/>
              <a:t>czasow</a:t>
            </a:r>
            <a:r>
              <a:rPr lang="pl-PL" dirty="0" smtClean="0"/>
              <a:t>. nieregularny II tabelka                                                                             + </a:t>
            </a:r>
            <a:r>
              <a:rPr lang="pl-PL" dirty="0" err="1" smtClean="0"/>
              <a:t>r.z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Osoba/podmiot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dirty="0" err="1" smtClean="0"/>
              <a:t>She</a:t>
            </a:r>
            <a:r>
              <a:rPr lang="pl-PL" dirty="0" smtClean="0"/>
              <a:t> </a:t>
            </a:r>
            <a:r>
              <a:rPr lang="pl-PL" dirty="0" err="1" smtClean="0"/>
              <a:t>ate</a:t>
            </a:r>
            <a:r>
              <a:rPr lang="pl-PL" dirty="0" smtClean="0"/>
              <a:t> sushi </a:t>
            </a:r>
            <a:r>
              <a:rPr lang="pl-PL" dirty="0" err="1" smtClean="0"/>
              <a:t>yesterday</a:t>
            </a:r>
            <a:r>
              <a:rPr lang="pl-PL" dirty="0" smtClean="0"/>
              <a:t>.                       </a:t>
            </a:r>
            <a:r>
              <a:rPr lang="pl-PL" dirty="0" err="1" smtClean="0"/>
              <a:t>Did</a:t>
            </a:r>
            <a:r>
              <a:rPr lang="pl-PL" dirty="0" smtClean="0"/>
              <a:t> </a:t>
            </a:r>
            <a:r>
              <a:rPr lang="pl-PL" dirty="0" err="1" smtClean="0"/>
              <a:t>she</a:t>
            </a:r>
            <a:r>
              <a:rPr lang="pl-PL" dirty="0" smtClean="0"/>
              <a:t> </a:t>
            </a:r>
            <a:r>
              <a:rPr lang="pl-PL" dirty="0" err="1" smtClean="0"/>
              <a:t>eat</a:t>
            </a:r>
            <a:r>
              <a:rPr lang="pl-PL" dirty="0" smtClean="0"/>
              <a:t> sushi </a:t>
            </a:r>
            <a:r>
              <a:rPr lang="pl-PL" dirty="0" err="1" smtClean="0"/>
              <a:t>yesterday</a:t>
            </a:r>
            <a:r>
              <a:rPr lang="pl-PL" dirty="0" smtClean="0"/>
              <a:t>?                   </a:t>
            </a:r>
            <a:r>
              <a:rPr lang="pl-PL" dirty="0" err="1" smtClean="0"/>
              <a:t>She</a:t>
            </a:r>
            <a:r>
              <a:rPr lang="pl-PL" dirty="0" smtClean="0"/>
              <a:t> </a:t>
            </a:r>
            <a:r>
              <a:rPr lang="pl-PL" dirty="0" err="1" smtClean="0"/>
              <a:t>didn’t</a:t>
            </a:r>
            <a:r>
              <a:rPr lang="pl-PL" dirty="0" smtClean="0"/>
              <a:t> </a:t>
            </a:r>
            <a:r>
              <a:rPr lang="pl-PL" dirty="0" err="1" smtClean="0"/>
              <a:t>eat</a:t>
            </a:r>
            <a:r>
              <a:rPr lang="pl-PL" dirty="0" smtClean="0"/>
              <a:t> sushi </a:t>
            </a:r>
            <a:r>
              <a:rPr lang="pl-PL" dirty="0" err="1" smtClean="0"/>
              <a:t>yesterday</a:t>
            </a:r>
            <a:r>
              <a:rPr lang="pl-PL" dirty="0"/>
              <a:t>.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I went </a:t>
            </a:r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days</a:t>
            </a:r>
            <a:r>
              <a:rPr lang="pl-PL" dirty="0" smtClean="0"/>
              <a:t> ago.                  </a:t>
            </a:r>
            <a:r>
              <a:rPr lang="pl-PL" dirty="0" err="1" smtClean="0"/>
              <a:t>Did</a:t>
            </a:r>
            <a:r>
              <a:rPr lang="pl-PL" dirty="0" smtClean="0"/>
              <a:t> I go </a:t>
            </a:r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days</a:t>
            </a:r>
            <a:r>
              <a:rPr lang="pl-PL" dirty="0" smtClean="0"/>
              <a:t> ago?                 I </a:t>
            </a:r>
            <a:r>
              <a:rPr lang="pl-PL" dirty="0" err="1" smtClean="0"/>
              <a:t>didn’t</a:t>
            </a:r>
            <a:r>
              <a:rPr lang="pl-PL" dirty="0" smtClean="0"/>
              <a:t> go </a:t>
            </a:r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years</a:t>
            </a:r>
            <a:r>
              <a:rPr lang="pl-PL" dirty="0" smtClean="0"/>
              <a:t> ago.</a:t>
            </a:r>
          </a:p>
          <a:p>
            <a:pPr marL="0" indent="0">
              <a:buNone/>
            </a:pPr>
            <a:r>
              <a:rPr lang="pl-PL" dirty="0" smtClean="0"/>
              <a:t>Ania </a:t>
            </a:r>
            <a:r>
              <a:rPr lang="pl-PL" dirty="0" err="1" smtClean="0"/>
              <a:t>watched</a:t>
            </a:r>
            <a:r>
              <a:rPr lang="pl-PL" dirty="0" smtClean="0"/>
              <a:t> TV </a:t>
            </a:r>
            <a:r>
              <a:rPr lang="pl-PL" dirty="0" err="1" smtClean="0"/>
              <a:t>last</a:t>
            </a:r>
            <a:r>
              <a:rPr lang="pl-PL" dirty="0" smtClean="0"/>
              <a:t> weekend.          </a:t>
            </a:r>
            <a:r>
              <a:rPr lang="pl-PL" dirty="0" err="1" smtClean="0"/>
              <a:t>Did</a:t>
            </a:r>
            <a:r>
              <a:rPr lang="pl-PL" dirty="0" smtClean="0"/>
              <a:t> Ania </a:t>
            </a:r>
            <a:r>
              <a:rPr lang="pl-PL" dirty="0" err="1" smtClean="0"/>
              <a:t>watch</a:t>
            </a:r>
            <a:r>
              <a:rPr lang="pl-PL" dirty="0" smtClean="0"/>
              <a:t> TV </a:t>
            </a:r>
            <a:r>
              <a:rPr lang="pl-PL" dirty="0" err="1" smtClean="0"/>
              <a:t>last</a:t>
            </a:r>
            <a:r>
              <a:rPr lang="pl-PL" dirty="0" smtClean="0"/>
              <a:t> weekend?         Ania </a:t>
            </a:r>
            <a:r>
              <a:rPr lang="pl-PL" dirty="0" err="1" smtClean="0"/>
              <a:t>didn’t</a:t>
            </a:r>
            <a:r>
              <a:rPr lang="pl-PL" dirty="0" smtClean="0"/>
              <a:t> </a:t>
            </a:r>
            <a:r>
              <a:rPr lang="pl-PL" dirty="0" err="1" smtClean="0"/>
              <a:t>watch</a:t>
            </a:r>
            <a:r>
              <a:rPr lang="pl-PL" dirty="0" smtClean="0"/>
              <a:t> TV.</a:t>
            </a:r>
          </a:p>
        </p:txBody>
      </p:sp>
    </p:spTree>
    <p:extLst>
      <p:ext uri="{BB962C8B-B14F-4D97-AF65-F5344CB8AC3E}">
        <p14:creationId xmlns:p14="http://schemas.microsoft.com/office/powerpoint/2010/main" val="334574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411588"/>
            <a:ext cx="12191999" cy="4446411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 smtClean="0"/>
              <a:t>= opisywanie przeszłości (zakończonej, bez związku z teraźniejszością)</a:t>
            </a:r>
          </a:p>
          <a:p>
            <a:pPr marL="0" indent="0">
              <a:buNone/>
            </a:pPr>
            <a:r>
              <a:rPr lang="pl-PL" dirty="0" smtClean="0"/>
              <a:t>= do czynności następujących po sobie w przeszłości,</a:t>
            </a:r>
          </a:p>
          <a:p>
            <a:pPr marL="0" indent="0">
              <a:buNone/>
            </a:pPr>
            <a:r>
              <a:rPr lang="pl-PL" dirty="0" smtClean="0"/>
              <a:t>= do opisywania przeszłości kiedy przerywamy czynność długą (czyli tutaj czynność krótka).</a:t>
            </a:r>
          </a:p>
          <a:p>
            <a:pPr marL="0" indent="0">
              <a:buNone/>
            </a:pPr>
            <a:r>
              <a:rPr lang="pl-PL" dirty="0" smtClean="0"/>
              <a:t>W czasie Past Simple istotne jest kiedy to się wydarzyło, konkretny czas.</a:t>
            </a:r>
          </a:p>
          <a:p>
            <a:pPr marL="0" indent="0">
              <a:buNone/>
            </a:pPr>
            <a:r>
              <a:rPr lang="pl-PL" dirty="0" smtClean="0"/>
              <a:t>Słówka:</a:t>
            </a:r>
          </a:p>
          <a:p>
            <a:pPr marL="0" indent="0">
              <a:buNone/>
            </a:pPr>
            <a:r>
              <a:rPr lang="pl-PL" i="1" dirty="0" err="1" smtClean="0"/>
              <a:t>Yesterday</a:t>
            </a:r>
            <a:r>
              <a:rPr lang="pl-PL" i="1" dirty="0" smtClean="0"/>
              <a:t> , </a:t>
            </a:r>
            <a:r>
              <a:rPr lang="pl-PL" i="1" dirty="0" err="1" smtClean="0"/>
              <a:t>last</a:t>
            </a:r>
            <a:r>
              <a:rPr lang="pl-PL" i="1" dirty="0" smtClean="0"/>
              <a:t> weekend/</a:t>
            </a:r>
            <a:r>
              <a:rPr lang="pl-PL" i="1" dirty="0" err="1" smtClean="0"/>
              <a:t>week</a:t>
            </a:r>
            <a:r>
              <a:rPr lang="pl-PL" i="1" dirty="0" smtClean="0"/>
              <a:t>/</a:t>
            </a:r>
            <a:r>
              <a:rPr lang="pl-PL" i="1" dirty="0" err="1" smtClean="0"/>
              <a:t>month</a:t>
            </a:r>
            <a:r>
              <a:rPr lang="pl-PL" i="1" dirty="0" smtClean="0"/>
              <a:t> ,</a:t>
            </a:r>
            <a:r>
              <a:rPr lang="pl-PL" i="1" dirty="0" err="1" smtClean="0"/>
              <a:t>three</a:t>
            </a:r>
            <a:r>
              <a:rPr lang="pl-PL" i="1" dirty="0" smtClean="0"/>
              <a:t> </a:t>
            </a:r>
            <a:r>
              <a:rPr lang="pl-PL" i="1" dirty="0" err="1" smtClean="0"/>
              <a:t>days</a:t>
            </a:r>
            <a:r>
              <a:rPr lang="pl-PL" i="1" dirty="0" smtClean="0"/>
              <a:t> ago (..) </a:t>
            </a:r>
          </a:p>
          <a:p>
            <a:pPr marL="0" indent="0">
              <a:buNone/>
            </a:pPr>
            <a:r>
              <a:rPr lang="pl-PL" i="1" dirty="0" smtClean="0"/>
              <a:t>Przykłady:</a:t>
            </a:r>
          </a:p>
          <a:p>
            <a:pPr marL="0" indent="0">
              <a:buNone/>
            </a:pPr>
            <a:r>
              <a:rPr lang="pl-PL" i="1" dirty="0" smtClean="0"/>
              <a:t>I </a:t>
            </a:r>
            <a:r>
              <a:rPr lang="pl-PL" i="1" dirty="0" err="1" smtClean="0"/>
              <a:t>bought</a:t>
            </a:r>
            <a:r>
              <a:rPr lang="pl-PL" i="1" dirty="0" smtClean="0"/>
              <a:t> a </a:t>
            </a:r>
            <a:r>
              <a:rPr lang="pl-PL" i="1" dirty="0" err="1" smtClean="0"/>
              <a:t>new</a:t>
            </a:r>
            <a:r>
              <a:rPr lang="pl-PL" i="1" dirty="0" smtClean="0"/>
              <a:t> car </a:t>
            </a:r>
            <a:r>
              <a:rPr lang="pl-PL" i="1" dirty="0" err="1" smtClean="0"/>
              <a:t>two</a:t>
            </a:r>
            <a:r>
              <a:rPr lang="pl-PL" i="1" dirty="0" smtClean="0"/>
              <a:t> </a:t>
            </a:r>
            <a:r>
              <a:rPr lang="pl-PL" i="1" dirty="0" err="1" smtClean="0"/>
              <a:t>weeks</a:t>
            </a:r>
            <a:r>
              <a:rPr lang="pl-PL" i="1" dirty="0" smtClean="0"/>
              <a:t> ago.</a:t>
            </a:r>
          </a:p>
          <a:p>
            <a:pPr marL="0" indent="0">
              <a:buNone/>
            </a:pPr>
            <a:r>
              <a:rPr lang="pl-PL" i="1" dirty="0" err="1" smtClean="0"/>
              <a:t>She</a:t>
            </a:r>
            <a:r>
              <a:rPr lang="pl-PL" i="1" dirty="0" smtClean="0"/>
              <a:t> </a:t>
            </a:r>
            <a:r>
              <a:rPr lang="pl-PL" i="1" dirty="0" err="1" smtClean="0"/>
              <a:t>didn’t</a:t>
            </a:r>
            <a:r>
              <a:rPr lang="pl-PL" i="1" dirty="0" smtClean="0"/>
              <a:t> </a:t>
            </a:r>
            <a:r>
              <a:rPr lang="pl-PL" i="1" dirty="0" err="1" smtClean="0"/>
              <a:t>watch</a:t>
            </a:r>
            <a:r>
              <a:rPr lang="pl-PL" i="1" dirty="0" smtClean="0"/>
              <a:t> TV.</a:t>
            </a:r>
          </a:p>
          <a:p>
            <a:pPr marL="0" indent="0">
              <a:buNone/>
            </a:pPr>
            <a:r>
              <a:rPr lang="pl-PL" i="1" dirty="0" smtClean="0"/>
              <a:t>Adam </a:t>
            </a:r>
            <a:r>
              <a:rPr lang="pl-PL" i="1" dirty="0" err="1" smtClean="0"/>
              <a:t>visited</a:t>
            </a:r>
            <a:r>
              <a:rPr lang="pl-PL" i="1" dirty="0" smtClean="0"/>
              <a:t> Basię </a:t>
            </a:r>
            <a:r>
              <a:rPr lang="pl-PL" i="1" dirty="0" err="1" smtClean="0"/>
              <a:t>yesterday</a:t>
            </a:r>
            <a:r>
              <a:rPr lang="pl-PL" i="1" dirty="0" smtClean="0"/>
              <a:t>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0245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PAST CONTINUOUS – </a:t>
            </a:r>
            <a:br>
              <a:rPr lang="pl-PL" dirty="0" smtClean="0"/>
            </a:br>
            <a:r>
              <a:rPr lang="pl-PL" dirty="0" smtClean="0"/>
              <a:t>czas przeszły ciągły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6687" y="2377722"/>
            <a:ext cx="11872424" cy="4373034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Budowa czasu PAST CONTINUOUS: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Pytania: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Os*. + </a:t>
            </a:r>
            <a:r>
              <a:rPr lang="pl-PL" dirty="0" smtClean="0">
                <a:solidFill>
                  <a:srgbClr val="FF0000"/>
                </a:solidFill>
              </a:rPr>
              <a:t>was/</a:t>
            </a:r>
            <a:r>
              <a:rPr lang="pl-PL" dirty="0" err="1" smtClean="0">
                <a:solidFill>
                  <a:srgbClr val="FF0000"/>
                </a:solidFill>
              </a:rPr>
              <a:t>were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     </a:t>
            </a:r>
            <a:r>
              <a:rPr lang="pl-PL" dirty="0" smtClean="0">
                <a:solidFill>
                  <a:srgbClr val="FF0000"/>
                </a:solidFill>
              </a:rPr>
              <a:t>Was/</a:t>
            </a:r>
            <a:r>
              <a:rPr lang="pl-PL" dirty="0" err="1" smtClean="0">
                <a:solidFill>
                  <a:srgbClr val="FF0000"/>
                </a:solidFill>
              </a:rPr>
              <a:t>Were</a:t>
            </a:r>
            <a:r>
              <a:rPr lang="pl-PL" dirty="0" smtClean="0"/>
              <a:t>+ os. 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smtClean="0"/>
              <a:t>+       os. + </a:t>
            </a:r>
            <a:r>
              <a:rPr lang="pl-PL" dirty="0" smtClean="0">
                <a:solidFill>
                  <a:srgbClr val="FF0000"/>
                </a:solidFill>
              </a:rPr>
              <a:t>was/</a:t>
            </a:r>
            <a:r>
              <a:rPr lang="pl-PL" dirty="0" err="1" smtClean="0">
                <a:solidFill>
                  <a:srgbClr val="FF0000"/>
                </a:solidFill>
              </a:rPr>
              <a:t>were</a:t>
            </a:r>
            <a:r>
              <a:rPr lang="pl-PL" dirty="0">
                <a:solidFill>
                  <a:srgbClr val="FF0000"/>
                </a:solidFill>
              </a:rPr>
              <a:t>  </a:t>
            </a:r>
            <a:r>
              <a:rPr lang="pl-PL" dirty="0" smtClean="0"/>
              <a:t>+not +</a:t>
            </a:r>
          </a:p>
          <a:p>
            <a:pPr marL="0" indent="0">
              <a:buNone/>
            </a:pPr>
            <a:r>
              <a:rPr lang="pl-PL" dirty="0" smtClean="0"/>
              <a:t>Reszta zdania                                            reszta zdania                                            czasownik z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reszta </a:t>
            </a:r>
            <a:r>
              <a:rPr lang="pl-PL" dirty="0" err="1" smtClean="0"/>
              <a:t>zd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Was/</a:t>
            </a:r>
            <a:r>
              <a:rPr lang="pl-PL" dirty="0" err="1" smtClean="0"/>
              <a:t>Were</a:t>
            </a:r>
            <a:r>
              <a:rPr lang="pl-PL" dirty="0" smtClean="0"/>
              <a:t> – </a:t>
            </a:r>
            <a:r>
              <a:rPr lang="pl-PL" dirty="0" smtClean="0">
                <a:solidFill>
                  <a:srgbClr val="FF0000"/>
                </a:solidFill>
              </a:rPr>
              <a:t>WAS</a:t>
            </a:r>
            <a:r>
              <a:rPr lang="pl-PL" dirty="0" smtClean="0"/>
              <a:t> używamy przy </a:t>
            </a:r>
            <a:r>
              <a:rPr lang="pl-PL" dirty="0" smtClean="0">
                <a:solidFill>
                  <a:srgbClr val="FF0000"/>
                </a:solidFill>
              </a:rPr>
              <a:t>I</a:t>
            </a:r>
            <a:r>
              <a:rPr lang="pl-PL" dirty="0" smtClean="0"/>
              <a:t> </a:t>
            </a:r>
            <a:r>
              <a:rPr lang="pl-PL" dirty="0" err="1" smtClean="0"/>
              <a:t>i</a:t>
            </a:r>
            <a:r>
              <a:rPr lang="pl-PL" dirty="0" smtClean="0"/>
              <a:t> </a:t>
            </a:r>
            <a:r>
              <a:rPr lang="pl-PL" dirty="0" smtClean="0">
                <a:solidFill>
                  <a:srgbClr val="FF0000"/>
                </a:solidFill>
              </a:rPr>
              <a:t>III</a:t>
            </a:r>
            <a:r>
              <a:rPr lang="pl-PL" dirty="0" smtClean="0"/>
              <a:t> os. liczby pojedynczej  (I was, he/</a:t>
            </a:r>
            <a:r>
              <a:rPr lang="pl-PL" dirty="0" err="1" smtClean="0"/>
              <a:t>she</a:t>
            </a:r>
            <a:r>
              <a:rPr lang="pl-PL" dirty="0" smtClean="0"/>
              <a:t>/</a:t>
            </a:r>
            <a:r>
              <a:rPr lang="pl-PL" dirty="0" err="1" smtClean="0"/>
              <a:t>it</a:t>
            </a:r>
            <a:r>
              <a:rPr lang="pl-PL" dirty="0" smtClean="0"/>
              <a:t> was)</a:t>
            </a:r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was </a:t>
            </a:r>
            <a:r>
              <a:rPr lang="en-US" dirty="0">
                <a:solidFill>
                  <a:srgbClr val="FF0000"/>
                </a:solidFill>
              </a:rPr>
              <a:t>writing </a:t>
            </a:r>
            <a:r>
              <a:rPr lang="en-US" dirty="0"/>
              <a:t>the letter all day yesterday</a:t>
            </a:r>
            <a:r>
              <a:rPr lang="en-US" dirty="0" smtClean="0"/>
              <a:t>.</a:t>
            </a:r>
            <a:endParaRPr lang="pl-PL" dirty="0" smtClean="0"/>
          </a:p>
          <a:p>
            <a:pPr marL="0" indent="0">
              <a:buNone/>
            </a:pPr>
            <a:r>
              <a:rPr lang="en-US" dirty="0"/>
              <a:t>He </a:t>
            </a:r>
            <a:r>
              <a:rPr lang="en-US" dirty="0">
                <a:solidFill>
                  <a:srgbClr val="FF0000"/>
                </a:solidFill>
              </a:rPr>
              <a:t>wasn't working </a:t>
            </a:r>
            <a:r>
              <a:rPr lang="en-US" dirty="0"/>
              <a:t>in the garden </a:t>
            </a:r>
            <a:r>
              <a:rPr lang="en-US" dirty="0" smtClean="0"/>
              <a:t>then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Were</a:t>
            </a:r>
            <a:r>
              <a:rPr lang="en-US" dirty="0"/>
              <a:t> you </a:t>
            </a:r>
            <a:r>
              <a:rPr lang="en-US" dirty="0">
                <a:solidFill>
                  <a:srgbClr val="FF0000"/>
                </a:solidFill>
              </a:rPr>
              <a:t>looking</a:t>
            </a:r>
            <a:r>
              <a:rPr lang="en-US" dirty="0"/>
              <a:t> for a new </a:t>
            </a:r>
            <a:r>
              <a:rPr lang="en-US" dirty="0" smtClean="0"/>
              <a:t>job</a:t>
            </a:r>
            <a:r>
              <a:rPr lang="pl-PL" dirty="0" smtClean="0"/>
              <a:t>?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357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02933"/>
            <a:ext cx="12192000" cy="4555067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 smtClean="0"/>
              <a:t>= czynność wykonywana określony czas w przeszłości,</a:t>
            </a:r>
          </a:p>
          <a:p>
            <a:pPr marL="0" indent="0">
              <a:buNone/>
            </a:pPr>
            <a:r>
              <a:rPr lang="pl-PL" dirty="0"/>
              <a:t>= </a:t>
            </a:r>
            <a:r>
              <a:rPr lang="pl-PL" dirty="0" smtClean="0"/>
              <a:t>mówienie </a:t>
            </a:r>
            <a:r>
              <a:rPr lang="pl-PL" dirty="0"/>
              <a:t>o wydarzeniach trwających w określonym momencie w przeszłości, gdy byliśmy w trakcie wykonywania jakiejś </a:t>
            </a:r>
            <a:r>
              <a:rPr lang="pl-PL" dirty="0" smtClean="0"/>
              <a:t>czynności,</a:t>
            </a:r>
          </a:p>
          <a:p>
            <a:pPr marL="0" indent="0">
              <a:buNone/>
            </a:pPr>
            <a:r>
              <a:rPr lang="pl-PL" dirty="0" smtClean="0"/>
              <a:t>= opis trwania/wykonywania jakiejś czynności( długa czynność) która została przerwana krótką czynnością (Past Simple) </a:t>
            </a:r>
          </a:p>
          <a:p>
            <a:pPr marL="0" indent="0">
              <a:buNone/>
            </a:pPr>
            <a:r>
              <a:rPr lang="pl-PL" dirty="0" smtClean="0"/>
              <a:t>= do opisu czynności ,które odbywały się jednocześnie.</a:t>
            </a:r>
          </a:p>
          <a:p>
            <a:pPr marL="0" indent="0">
              <a:buNone/>
            </a:pPr>
            <a:r>
              <a:rPr lang="pl-PL" dirty="0" smtClean="0"/>
              <a:t>= opis tła wydarzeń, czynność; która wypełniała jakiś dłuższy czas.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 </a:t>
            </a:r>
          </a:p>
          <a:p>
            <a:pPr marL="0" indent="0">
              <a:buNone/>
            </a:pPr>
            <a:r>
              <a:rPr lang="en-US" i="1" dirty="0"/>
              <a:t>I was watching TV when the phone </a:t>
            </a:r>
            <a:r>
              <a:rPr lang="en-US" i="1" dirty="0" smtClean="0"/>
              <a:t>rang</a:t>
            </a:r>
            <a:r>
              <a:rPr lang="pl-PL" i="1" dirty="0" smtClean="0"/>
              <a:t>. </a:t>
            </a:r>
          </a:p>
          <a:p>
            <a:pPr marL="0" indent="0">
              <a:buNone/>
            </a:pPr>
            <a:r>
              <a:rPr lang="pl-PL" i="1" dirty="0" err="1" smtClean="0"/>
              <a:t>Yesterday</a:t>
            </a:r>
            <a:r>
              <a:rPr lang="pl-PL" i="1" dirty="0" smtClean="0"/>
              <a:t> </a:t>
            </a:r>
            <a:r>
              <a:rPr lang="pl-PL" i="1" dirty="0" err="1" smtClean="0"/>
              <a:t>at</a:t>
            </a:r>
            <a:r>
              <a:rPr lang="pl-PL" i="1" dirty="0" smtClean="0"/>
              <a:t> 6.00 </a:t>
            </a:r>
            <a:r>
              <a:rPr lang="pl-PL" i="1" dirty="0" err="1" smtClean="0"/>
              <a:t>p.m</a:t>
            </a:r>
            <a:r>
              <a:rPr lang="pl-PL" i="1" dirty="0" smtClean="0"/>
              <a:t> I was </a:t>
            </a:r>
            <a:r>
              <a:rPr lang="pl-PL" i="1" dirty="0" err="1" smtClean="0"/>
              <a:t>playing</a:t>
            </a:r>
            <a:r>
              <a:rPr lang="pl-PL" i="1" dirty="0" smtClean="0"/>
              <a:t> the piano. </a:t>
            </a:r>
          </a:p>
          <a:p>
            <a:pPr marL="0" indent="0">
              <a:buNone/>
            </a:pPr>
            <a:r>
              <a:rPr lang="pl-PL" i="1" dirty="0" err="1" smtClean="0"/>
              <a:t>She</a:t>
            </a:r>
            <a:r>
              <a:rPr lang="pl-PL" i="1" dirty="0" smtClean="0"/>
              <a:t> was </a:t>
            </a:r>
            <a:r>
              <a:rPr lang="pl-PL" i="1" dirty="0" err="1" smtClean="0"/>
              <a:t>sitting</a:t>
            </a:r>
            <a:r>
              <a:rPr lang="pl-PL" i="1" dirty="0" smtClean="0"/>
              <a:t> in the </a:t>
            </a:r>
            <a:r>
              <a:rPr lang="pl-PL" i="1" dirty="0" err="1" smtClean="0"/>
              <a:t>living</a:t>
            </a:r>
            <a:r>
              <a:rPr lang="pl-PL" i="1" dirty="0" smtClean="0"/>
              <a:t> </a:t>
            </a:r>
            <a:r>
              <a:rPr lang="pl-PL" i="1" dirty="0" err="1" smtClean="0"/>
              <a:t>room</a:t>
            </a:r>
            <a:r>
              <a:rPr lang="pl-PL" i="1" dirty="0" smtClean="0"/>
              <a:t> </a:t>
            </a:r>
            <a:r>
              <a:rPr lang="pl-PL" i="1" dirty="0" err="1" smtClean="0"/>
              <a:t>while</a:t>
            </a:r>
            <a:r>
              <a:rPr lang="pl-PL" i="1" dirty="0" smtClean="0"/>
              <a:t> </a:t>
            </a:r>
            <a:r>
              <a:rPr lang="pl-PL" i="1" dirty="0" err="1" smtClean="0"/>
              <a:t>her</a:t>
            </a:r>
            <a:r>
              <a:rPr lang="pl-PL" i="1" dirty="0" smtClean="0"/>
              <a:t> </a:t>
            </a:r>
            <a:r>
              <a:rPr lang="pl-PL" i="1" dirty="0" err="1" smtClean="0"/>
              <a:t>mum</a:t>
            </a:r>
            <a:r>
              <a:rPr lang="pl-PL" i="1" dirty="0" smtClean="0"/>
              <a:t> was </a:t>
            </a:r>
            <a:r>
              <a:rPr lang="pl-PL" i="1" dirty="0" err="1" smtClean="0"/>
              <a:t>cooking</a:t>
            </a:r>
            <a:r>
              <a:rPr lang="pl-PL" i="1" dirty="0" smtClean="0"/>
              <a:t>. 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411258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PAST PERFECT – czas zaprzeszły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57778"/>
            <a:ext cx="12192000" cy="4600222"/>
          </a:xfrm>
        </p:spPr>
        <p:txBody>
          <a:bodyPr>
            <a:normAutofit/>
          </a:bodyPr>
          <a:lstStyle/>
          <a:p>
            <a:r>
              <a:rPr lang="pl-PL" dirty="0" smtClean="0"/>
              <a:t>Budowa czasu PAST PERFECT (SIMPLE)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Pytania: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Os.* +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/>
              <a:t> + </a:t>
            </a:r>
            <a:r>
              <a:rPr lang="pl-PL" dirty="0" smtClean="0">
                <a:solidFill>
                  <a:srgbClr val="FF0000"/>
                </a:solidFill>
              </a:rPr>
              <a:t>III forma czasownika</a:t>
            </a:r>
            <a:r>
              <a:rPr lang="pl-PL" dirty="0" smtClean="0"/>
              <a:t>          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/>
              <a:t> + os. + </a:t>
            </a:r>
            <a:r>
              <a:rPr lang="pl-PL" dirty="0" smtClean="0">
                <a:solidFill>
                  <a:srgbClr val="FF0000"/>
                </a:solidFill>
              </a:rPr>
              <a:t>III forma</a:t>
            </a:r>
            <a:r>
              <a:rPr lang="pl-PL" dirty="0" smtClean="0"/>
              <a:t> czasownika              Os. +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/>
              <a:t> + not </a:t>
            </a:r>
            <a:r>
              <a:rPr lang="pl-PL" dirty="0" smtClean="0">
                <a:solidFill>
                  <a:srgbClr val="FF0000"/>
                </a:solidFill>
              </a:rPr>
              <a:t>+ III forma </a:t>
            </a:r>
            <a:r>
              <a:rPr lang="pl-PL" dirty="0" smtClean="0"/>
              <a:t>+</a:t>
            </a:r>
          </a:p>
          <a:p>
            <a:pPr marL="0" indent="0">
              <a:buNone/>
            </a:pPr>
            <a:r>
              <a:rPr lang="pl-PL" dirty="0" smtClean="0"/>
              <a:t>+ reszta zdania                                          + reszta zdania                                             reszta zdania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dirty="0" smtClean="0"/>
              <a:t>The party </a:t>
            </a:r>
            <a:r>
              <a:rPr lang="pl-PL" dirty="0" err="1" smtClean="0"/>
              <a:t>had</a:t>
            </a:r>
            <a:r>
              <a:rPr lang="pl-PL" dirty="0" smtClean="0"/>
              <a:t> </a:t>
            </a:r>
            <a:r>
              <a:rPr lang="pl-PL" dirty="0" err="1" smtClean="0"/>
              <a:t>finished</a:t>
            </a:r>
            <a:r>
              <a:rPr lang="pl-PL" dirty="0" smtClean="0"/>
              <a:t> </a:t>
            </a:r>
            <a:r>
              <a:rPr lang="pl-PL" dirty="0" err="1" smtClean="0"/>
              <a:t>yet</a:t>
            </a:r>
            <a:r>
              <a:rPr lang="pl-PL" dirty="0"/>
              <a:t> </a:t>
            </a:r>
            <a:r>
              <a:rPr lang="pl-PL" dirty="0" smtClean="0"/>
              <a:t>,</a:t>
            </a:r>
            <a:r>
              <a:rPr lang="pl-PL" dirty="0" err="1" smtClean="0"/>
              <a:t>when</a:t>
            </a:r>
            <a:r>
              <a:rPr lang="pl-PL" dirty="0" smtClean="0"/>
              <a:t> I went </a:t>
            </a:r>
            <a:r>
              <a:rPr lang="pl-PL" dirty="0" err="1" smtClean="0"/>
              <a:t>there</a:t>
            </a:r>
            <a:r>
              <a:rPr lang="pl-PL" dirty="0" smtClean="0"/>
              <a:t>. </a:t>
            </a:r>
            <a:endParaRPr lang="pl-PL" dirty="0"/>
          </a:p>
          <a:p>
            <a:pPr marL="0" indent="0">
              <a:buNone/>
            </a:pPr>
            <a:r>
              <a:rPr lang="pl-PL" dirty="0" err="1" smtClean="0"/>
              <a:t>Had</a:t>
            </a:r>
            <a:r>
              <a:rPr lang="pl-PL" dirty="0" smtClean="0"/>
              <a:t> the party </a:t>
            </a:r>
            <a:r>
              <a:rPr lang="pl-PL" dirty="0" err="1" smtClean="0"/>
              <a:t>finished</a:t>
            </a:r>
            <a:r>
              <a:rPr lang="pl-PL" dirty="0" smtClean="0"/>
              <a:t> </a:t>
            </a:r>
            <a:r>
              <a:rPr lang="pl-PL" dirty="0" err="1" smtClean="0"/>
              <a:t>yet</a:t>
            </a:r>
            <a:r>
              <a:rPr lang="pl-PL" dirty="0"/>
              <a:t>?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The party </a:t>
            </a:r>
            <a:r>
              <a:rPr lang="pl-PL" dirty="0" err="1" smtClean="0"/>
              <a:t>hadn,t</a:t>
            </a:r>
            <a:r>
              <a:rPr lang="pl-PL" dirty="0" smtClean="0"/>
              <a:t> </a:t>
            </a:r>
            <a:r>
              <a:rPr lang="pl-PL" dirty="0" err="1" smtClean="0"/>
              <a:t>finished</a:t>
            </a:r>
            <a:r>
              <a:rPr lang="pl-PL" dirty="0" smtClean="0"/>
              <a:t> </a:t>
            </a:r>
            <a:r>
              <a:rPr lang="pl-PL" dirty="0" err="1" smtClean="0"/>
              <a:t>yet</a:t>
            </a:r>
            <a:r>
              <a:rPr lang="pl-PL" dirty="0"/>
              <a:t> </a:t>
            </a:r>
            <a:r>
              <a:rPr lang="pl-PL" dirty="0" err="1" smtClean="0"/>
              <a:t>when</a:t>
            </a:r>
            <a:r>
              <a:rPr lang="pl-PL" dirty="0" smtClean="0"/>
              <a:t> I went </a:t>
            </a:r>
            <a:r>
              <a:rPr lang="pl-PL" dirty="0" err="1" smtClean="0"/>
              <a:t>there</a:t>
            </a:r>
            <a:r>
              <a:rPr lang="pl-PL" dirty="0" smtClean="0"/>
              <a:t>.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</p:txBody>
      </p:sp>
    </p:spTree>
    <p:extLst>
      <p:ext uri="{BB962C8B-B14F-4D97-AF65-F5344CB8AC3E}">
        <p14:creationId xmlns:p14="http://schemas.microsoft.com/office/powerpoint/2010/main" val="379341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7377" y="2381956"/>
            <a:ext cx="11864623" cy="4476044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 smtClean="0"/>
              <a:t>= kiedy chcemy podkreślić ,że dana czynność wykonana została wcześniej niż inna przeszła czynność,</a:t>
            </a:r>
          </a:p>
          <a:p>
            <a:pPr marL="0" indent="0">
              <a:buNone/>
            </a:pPr>
            <a:r>
              <a:rPr lang="pl-PL" dirty="0" smtClean="0"/>
              <a:t>= to tak zwany czas „zaprzeszły”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Słówka (okoliczniki czasu):</a:t>
            </a:r>
          </a:p>
          <a:p>
            <a:pPr marL="0" indent="0">
              <a:buNone/>
            </a:pPr>
            <a:r>
              <a:rPr lang="pl-PL" dirty="0" err="1" smtClean="0"/>
              <a:t>Before</a:t>
            </a:r>
            <a:r>
              <a:rPr lang="pl-PL" dirty="0" smtClean="0"/>
              <a:t>, </a:t>
            </a:r>
            <a:r>
              <a:rPr lang="pl-PL" dirty="0" err="1" smtClean="0"/>
              <a:t>after</a:t>
            </a:r>
            <a:r>
              <a:rPr lang="pl-PL" dirty="0" smtClean="0"/>
              <a:t>, by, by the end, by the </a:t>
            </a:r>
            <a:r>
              <a:rPr lang="pl-PL" dirty="0" err="1" smtClean="0"/>
              <a:t>time</a:t>
            </a:r>
            <a:r>
              <a:rPr lang="pl-PL" dirty="0" smtClean="0"/>
              <a:t>…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/>
              <a:t>Before I fell asleep I had taken a </a:t>
            </a:r>
            <a:r>
              <a:rPr lang="en-US" i="1" dirty="0" smtClean="0"/>
              <a:t>shower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I told him after I had taken the </a:t>
            </a:r>
            <a:r>
              <a:rPr lang="en-US" i="1" dirty="0" smtClean="0"/>
              <a:t>exam</a:t>
            </a:r>
            <a:endParaRPr lang="pl-PL" i="1" dirty="0" smtClean="0"/>
          </a:p>
          <a:p>
            <a:pPr marL="0" indent="0">
              <a:buNone/>
            </a:pPr>
            <a:r>
              <a:rPr lang="pl-PL" i="1" dirty="0" err="1" smtClean="0"/>
              <a:t>When</a:t>
            </a:r>
            <a:r>
              <a:rPr lang="pl-PL" i="1" dirty="0" smtClean="0"/>
              <a:t> I </a:t>
            </a:r>
            <a:r>
              <a:rPr lang="pl-PL" i="1" dirty="0" err="1" smtClean="0"/>
              <a:t>come</a:t>
            </a:r>
            <a:r>
              <a:rPr lang="pl-PL" i="1" dirty="0" smtClean="0"/>
              <a:t>, the party </a:t>
            </a:r>
            <a:r>
              <a:rPr lang="pl-PL" i="1" dirty="0" err="1" smtClean="0"/>
              <a:t>had</a:t>
            </a:r>
            <a:r>
              <a:rPr lang="pl-PL" i="1" dirty="0" smtClean="0"/>
              <a:t> </a:t>
            </a:r>
            <a:r>
              <a:rPr lang="pl-PL" i="1" dirty="0" err="1" smtClean="0"/>
              <a:t>already</a:t>
            </a:r>
            <a:r>
              <a:rPr lang="pl-PL" i="1" dirty="0" smtClean="0"/>
              <a:t> </a:t>
            </a:r>
            <a:r>
              <a:rPr lang="pl-PL" i="1" dirty="0" err="1" smtClean="0"/>
              <a:t>started</a:t>
            </a:r>
            <a:r>
              <a:rPr lang="pl-PL" i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98906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PAST PERFECT CONTINUOUS – </a:t>
            </a:r>
            <a:br>
              <a:rPr lang="pl-PL" dirty="0" smtClean="0"/>
            </a:br>
            <a:r>
              <a:rPr lang="pl-PL" dirty="0" smtClean="0"/>
              <a:t>czas zaprzeszły ciągły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46489"/>
            <a:ext cx="12112978" cy="4611511"/>
          </a:xfrm>
        </p:spPr>
        <p:txBody>
          <a:bodyPr/>
          <a:lstStyle/>
          <a:p>
            <a:r>
              <a:rPr lang="pl-PL" dirty="0" smtClean="0"/>
              <a:t>Budowa czasu  PAST PERFECT CONTINUOUS: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 Pytania: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Os* +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/>
              <a:t>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czasownik +         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os.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/>
              <a:t> 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       Os. + </a:t>
            </a:r>
            <a:r>
              <a:rPr lang="pl-PL" dirty="0" err="1" smtClean="0">
                <a:solidFill>
                  <a:srgbClr val="FF0000"/>
                </a:solidFill>
              </a:rPr>
              <a:t>had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not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/>
              <a:t> +</a:t>
            </a:r>
          </a:p>
          <a:p>
            <a:pPr marL="0"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reszta zdania                                  reszta zdania                                                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reszta z.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/>
              <a:t>I </a:t>
            </a:r>
            <a:r>
              <a:rPr lang="en-US" i="1" dirty="0">
                <a:solidFill>
                  <a:srgbClr val="FF0000"/>
                </a:solidFill>
              </a:rPr>
              <a:t>had been working</a:t>
            </a:r>
            <a:r>
              <a:rPr lang="en-US" i="1" dirty="0"/>
              <a:t> on the report before you came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I </a:t>
            </a:r>
            <a:r>
              <a:rPr lang="en-US" i="1" dirty="0">
                <a:solidFill>
                  <a:srgbClr val="FF0000"/>
                </a:solidFill>
              </a:rPr>
              <a:t>had been waiting </a:t>
            </a:r>
            <a:r>
              <a:rPr lang="en-US" i="1" dirty="0"/>
              <a:t>for two hours when you finally came.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320524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524478"/>
            <a:ext cx="12192000" cy="4333522"/>
          </a:xfrm>
        </p:spPr>
        <p:txBody>
          <a:bodyPr>
            <a:normAutofit/>
          </a:bodyPr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 smtClean="0"/>
              <a:t>= tzw. Czas zaprzeszły niedokonany (ciągły),</a:t>
            </a:r>
          </a:p>
          <a:p>
            <a:pPr marL="0" indent="0">
              <a:buNone/>
            </a:pPr>
            <a:r>
              <a:rPr lang="pl-PL" dirty="0"/>
              <a:t>= kiedy mówimy o czynności, która trwała, była wykonywana przez dłuższy (określony) czas, zanim zaczęła się inna, kolejna </a:t>
            </a:r>
            <a:r>
              <a:rPr lang="pl-PL" dirty="0" smtClean="0"/>
              <a:t>czynność,</a:t>
            </a:r>
          </a:p>
          <a:p>
            <a:pPr marL="0" indent="0">
              <a:buNone/>
            </a:pPr>
            <a:r>
              <a:rPr lang="pl-PL" dirty="0"/>
              <a:t>= możemy użyć też wtedy, kiedy dana czynność trwała dokładnie do momentu w którym zaczęła się czynność </a:t>
            </a:r>
            <a:r>
              <a:rPr lang="pl-PL" dirty="0" smtClean="0"/>
              <a:t>kolejna,</a:t>
            </a:r>
          </a:p>
          <a:p>
            <a:pPr marL="0" indent="0">
              <a:buNone/>
            </a:pPr>
            <a:r>
              <a:rPr lang="pl-PL" dirty="0"/>
              <a:t>= Czas Past Perfect </a:t>
            </a:r>
            <a:r>
              <a:rPr lang="pl-PL" dirty="0" err="1"/>
              <a:t>Continuous</a:t>
            </a:r>
            <a:r>
              <a:rPr lang="pl-PL" dirty="0"/>
              <a:t> jest odpowiednikiem czasu </a:t>
            </a:r>
            <a:r>
              <a:rPr lang="pl-PL" dirty="0" err="1"/>
              <a:t>Present</a:t>
            </a:r>
            <a:r>
              <a:rPr lang="pl-PL" dirty="0"/>
              <a:t> Perfect </a:t>
            </a:r>
            <a:r>
              <a:rPr lang="pl-PL" dirty="0" err="1"/>
              <a:t>Continuous</a:t>
            </a:r>
            <a:r>
              <a:rPr lang="pl-PL" dirty="0"/>
              <a:t> w </a:t>
            </a:r>
            <a:r>
              <a:rPr lang="pl-PL" dirty="0" smtClean="0"/>
              <a:t>przeszłości.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 </a:t>
            </a:r>
          </a:p>
          <a:p>
            <a:pPr marL="0" indent="0">
              <a:buNone/>
            </a:pPr>
            <a:r>
              <a:rPr lang="en-US" i="1" dirty="0"/>
              <a:t>Before you called, I had been driving </a:t>
            </a:r>
            <a:r>
              <a:rPr lang="en-US" i="1" dirty="0" smtClean="0"/>
              <a:t>home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en-US" i="1" dirty="0"/>
              <a:t>They hadn't been learning English long when they decided to go to England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You couldn't answer the questions correctly because you hadn't been listening to the instructions.</a:t>
            </a:r>
            <a:endParaRPr lang="pl-PL" i="1" dirty="0" smtClean="0"/>
          </a:p>
        </p:txBody>
      </p:sp>
    </p:spTree>
    <p:extLst>
      <p:ext uri="{BB962C8B-B14F-4D97-AF65-F5344CB8AC3E}">
        <p14:creationId xmlns:p14="http://schemas.microsoft.com/office/powerpoint/2010/main" val="530254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SIMPLE – czas przyszły prosty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35200"/>
            <a:ext cx="12067822" cy="4622800"/>
          </a:xfrm>
        </p:spPr>
        <p:txBody>
          <a:bodyPr/>
          <a:lstStyle/>
          <a:p>
            <a:r>
              <a:rPr lang="pl-PL" dirty="0" smtClean="0"/>
              <a:t>Budowa czasu FUTURE SIMPLE: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Pytania: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Os*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bezokolicznik + </a:t>
            </a:r>
            <a:r>
              <a:rPr lang="pl-PL" dirty="0" err="1" smtClean="0"/>
              <a:t>r.z</a:t>
            </a:r>
            <a:r>
              <a:rPr lang="pl-PL" dirty="0" smtClean="0"/>
              <a:t>                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os. + bezokolicznik + </a:t>
            </a:r>
            <a:r>
              <a:rPr lang="pl-PL" dirty="0" err="1" smtClean="0"/>
              <a:t>r.z</a:t>
            </a:r>
            <a:r>
              <a:rPr lang="pl-PL" dirty="0" smtClean="0"/>
              <a:t>                 Os.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not + bezokolicznik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 smtClean="0"/>
              <a:t>                                                                                                                                     + reszta zdania </a:t>
            </a:r>
          </a:p>
          <a:p>
            <a:pPr marL="0" indent="0">
              <a:buNone/>
            </a:pPr>
            <a:r>
              <a:rPr lang="pl-PL" dirty="0" smtClean="0"/>
              <a:t>Osoba/ podmiot</a:t>
            </a:r>
          </a:p>
          <a:p>
            <a:pPr marL="0" indent="0">
              <a:buNone/>
            </a:pPr>
            <a:r>
              <a:rPr lang="pl-PL" dirty="0" smtClean="0"/>
              <a:t>Możemy używać skróconej form: </a:t>
            </a:r>
            <a:r>
              <a:rPr lang="pl-PL" dirty="0" err="1" smtClean="0"/>
              <a:t>I’ll</a:t>
            </a:r>
            <a:r>
              <a:rPr lang="pl-PL" dirty="0" smtClean="0"/>
              <a:t>, </a:t>
            </a:r>
            <a:r>
              <a:rPr lang="pl-PL" dirty="0" err="1" smtClean="0"/>
              <a:t>you’ll</a:t>
            </a:r>
            <a:r>
              <a:rPr lang="pl-PL" dirty="0" smtClean="0"/>
              <a:t>, </a:t>
            </a:r>
            <a:r>
              <a:rPr lang="pl-PL" dirty="0" err="1" smtClean="0"/>
              <a:t>he’ll</a:t>
            </a:r>
            <a:r>
              <a:rPr lang="pl-PL" dirty="0" smtClean="0"/>
              <a:t>, </a:t>
            </a:r>
            <a:r>
              <a:rPr lang="pl-PL" dirty="0" err="1" smtClean="0"/>
              <a:t>she’ll</a:t>
            </a:r>
            <a:r>
              <a:rPr lang="pl-PL" dirty="0" smtClean="0"/>
              <a:t>, </a:t>
            </a:r>
            <a:r>
              <a:rPr lang="pl-PL" dirty="0" err="1" smtClean="0"/>
              <a:t>it’ll</a:t>
            </a:r>
            <a:r>
              <a:rPr lang="pl-PL" dirty="0" smtClean="0"/>
              <a:t>, </a:t>
            </a:r>
            <a:r>
              <a:rPr lang="pl-PL" dirty="0" err="1" smtClean="0"/>
              <a:t>we’ll</a:t>
            </a:r>
            <a:r>
              <a:rPr lang="pl-PL" dirty="0" smtClean="0"/>
              <a:t>, </a:t>
            </a:r>
            <a:r>
              <a:rPr lang="pl-PL" dirty="0" err="1" smtClean="0"/>
              <a:t>you’ll</a:t>
            </a:r>
            <a:r>
              <a:rPr lang="pl-PL" dirty="0" smtClean="0"/>
              <a:t>, </a:t>
            </a:r>
            <a:r>
              <a:rPr lang="pl-PL" dirty="0" err="1" smtClean="0"/>
              <a:t>they’ll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i="1" dirty="0" err="1" smtClean="0"/>
              <a:t>It’s</a:t>
            </a:r>
            <a:r>
              <a:rPr lang="pl-PL" i="1" dirty="0" smtClean="0"/>
              <a:t> </a:t>
            </a:r>
            <a:r>
              <a:rPr lang="pl-PL" i="1" dirty="0" err="1" smtClean="0"/>
              <a:t>so</a:t>
            </a:r>
            <a:r>
              <a:rPr lang="pl-PL" i="1" dirty="0" smtClean="0"/>
              <a:t> </a:t>
            </a:r>
            <a:r>
              <a:rPr lang="pl-PL" i="1" dirty="0" err="1" smtClean="0"/>
              <a:t>cold</a:t>
            </a:r>
            <a:r>
              <a:rPr lang="pl-PL" i="1" dirty="0" smtClean="0"/>
              <a:t>. I </a:t>
            </a:r>
            <a:r>
              <a:rPr lang="pl-PL" i="1" dirty="0" err="1" smtClean="0">
                <a:solidFill>
                  <a:srgbClr val="FF0000"/>
                </a:solidFill>
              </a:rPr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close</a:t>
            </a:r>
            <a:r>
              <a:rPr lang="pl-PL" i="1" dirty="0" smtClean="0"/>
              <a:t> the </a:t>
            </a:r>
            <a:r>
              <a:rPr lang="pl-PL" i="1" dirty="0" err="1" smtClean="0"/>
              <a:t>window</a:t>
            </a:r>
            <a:r>
              <a:rPr lang="pl-PL" i="1" dirty="0" smtClean="0"/>
              <a:t>. </a:t>
            </a:r>
          </a:p>
          <a:p>
            <a:pPr marL="0" indent="0">
              <a:buNone/>
            </a:pP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>
                <a:solidFill>
                  <a:srgbClr val="FF0000"/>
                </a:solidFill>
              </a:rPr>
              <a:t>will</a:t>
            </a:r>
            <a:r>
              <a:rPr lang="pl-PL" i="1" dirty="0" smtClean="0"/>
              <a:t> go to the </a:t>
            </a:r>
            <a:r>
              <a:rPr lang="pl-PL" i="1" dirty="0" err="1" smtClean="0"/>
              <a:t>cinema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en-US" i="1" dirty="0"/>
              <a:t>The test </a:t>
            </a:r>
            <a:r>
              <a:rPr lang="en-US" i="1" dirty="0">
                <a:solidFill>
                  <a:srgbClr val="FF0000"/>
                </a:solidFill>
              </a:rPr>
              <a:t>won't</a:t>
            </a:r>
            <a:r>
              <a:rPr lang="en-US" i="1" dirty="0"/>
              <a:t> be difficult.</a:t>
            </a:r>
            <a:endParaRPr lang="pl-PL" i="1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567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25511"/>
            <a:ext cx="12192000" cy="4532489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 smtClean="0"/>
              <a:t>= spontaniczna decyzja, którą podejmujemy w chwili mówienia,</a:t>
            </a:r>
          </a:p>
          <a:p>
            <a:pPr marL="0" indent="0">
              <a:buNone/>
            </a:pPr>
            <a:r>
              <a:rPr lang="pl-PL" dirty="0" smtClean="0"/>
              <a:t>= oferując i prosząc o pomoc, propozycje</a:t>
            </a:r>
          </a:p>
          <a:p>
            <a:pPr marL="0" indent="0">
              <a:buNone/>
            </a:pPr>
            <a:r>
              <a:rPr lang="pl-PL" dirty="0" smtClean="0"/>
              <a:t>= obietnice, groźby, </a:t>
            </a:r>
          </a:p>
          <a:p>
            <a:pPr marL="0" indent="0">
              <a:buNone/>
            </a:pPr>
            <a:r>
              <a:rPr lang="pl-PL" dirty="0" smtClean="0"/>
              <a:t>= przewidywania, prognozy</a:t>
            </a:r>
          </a:p>
          <a:p>
            <a:pPr marL="0" indent="0">
              <a:buNone/>
            </a:pPr>
            <a:r>
              <a:rPr lang="pl-PL" dirty="0" smtClean="0"/>
              <a:t>= by wyrazić chęć, niechęć, gotowość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pl-PL" i="1" dirty="0" smtClean="0"/>
              <a:t>I </a:t>
            </a:r>
            <a:r>
              <a:rPr lang="pl-PL" i="1" dirty="0" err="1" smtClean="0"/>
              <a:t>don’t</a:t>
            </a:r>
            <a:r>
              <a:rPr lang="pl-PL" i="1" dirty="0" smtClean="0"/>
              <a:t> </a:t>
            </a:r>
            <a:r>
              <a:rPr lang="pl-PL" i="1" dirty="0" err="1" smtClean="0"/>
              <a:t>think</a:t>
            </a:r>
            <a:r>
              <a:rPr lang="pl-PL" i="1" dirty="0" smtClean="0"/>
              <a:t> he </a:t>
            </a:r>
            <a:r>
              <a:rPr lang="pl-PL" i="1" dirty="0" err="1" smtClean="0"/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call</a:t>
            </a:r>
            <a:r>
              <a:rPr lang="pl-PL" i="1" dirty="0" smtClean="0"/>
              <a:t> </a:t>
            </a:r>
            <a:r>
              <a:rPr lang="pl-PL" i="1" dirty="0" err="1" smtClean="0"/>
              <a:t>soon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smtClean="0"/>
              <a:t>I </a:t>
            </a:r>
            <a:r>
              <a:rPr lang="pl-PL" i="1" dirty="0" err="1" smtClean="0"/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never</a:t>
            </a:r>
            <a:r>
              <a:rPr lang="pl-PL" i="1" dirty="0" smtClean="0"/>
              <a:t> </a:t>
            </a:r>
            <a:r>
              <a:rPr lang="pl-PL" i="1" dirty="0" err="1" smtClean="0"/>
              <a:t>leave</a:t>
            </a:r>
            <a:r>
              <a:rPr lang="pl-PL" i="1" dirty="0" smtClean="0"/>
              <a:t> </a:t>
            </a:r>
            <a:r>
              <a:rPr lang="pl-PL" i="1" dirty="0" err="1" smtClean="0"/>
              <a:t>you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err="1" smtClean="0"/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you</a:t>
            </a:r>
            <a:r>
              <a:rPr lang="pl-PL" i="1" dirty="0" smtClean="0"/>
              <a:t> go with me, </a:t>
            </a:r>
            <a:r>
              <a:rPr lang="pl-PL" i="1" dirty="0" err="1" smtClean="0"/>
              <a:t>please</a:t>
            </a:r>
            <a:r>
              <a:rPr lang="pl-PL" i="1" dirty="0" smtClean="0"/>
              <a:t>?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818015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CONTINUOUS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280356"/>
            <a:ext cx="12192000" cy="4577644"/>
          </a:xfrm>
        </p:spPr>
        <p:txBody>
          <a:bodyPr/>
          <a:lstStyle/>
          <a:p>
            <a:r>
              <a:rPr lang="pl-PL" dirty="0" smtClean="0"/>
              <a:t>Budowa czasu FUTURE CONTINUOUS: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       Pytania:          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Os.*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</a:t>
            </a:r>
            <a:r>
              <a:rPr lang="pl-PL" dirty="0" smtClean="0">
                <a:solidFill>
                  <a:srgbClr val="FF0000"/>
                </a:solidFill>
              </a:rPr>
              <a:t>be</a:t>
            </a:r>
            <a:r>
              <a:rPr lang="pl-PL" dirty="0" smtClean="0"/>
              <a:t> 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          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os. + </a:t>
            </a:r>
            <a:r>
              <a:rPr lang="pl-PL" dirty="0" smtClean="0">
                <a:solidFill>
                  <a:srgbClr val="FF0000"/>
                </a:solidFill>
              </a:rPr>
              <a:t>be</a:t>
            </a:r>
            <a:r>
              <a:rPr lang="pl-PL" dirty="0" smtClean="0"/>
              <a:t> +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                     os.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not + </a:t>
            </a:r>
            <a:r>
              <a:rPr lang="pl-PL" dirty="0" smtClean="0">
                <a:solidFill>
                  <a:srgbClr val="FF0000"/>
                </a:solidFill>
              </a:rPr>
              <a:t>be</a:t>
            </a:r>
            <a:r>
              <a:rPr lang="pl-PL" dirty="0" smtClean="0"/>
              <a:t> +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+ </a:t>
            </a:r>
            <a:r>
              <a:rPr lang="pl-PL" dirty="0" err="1" smtClean="0"/>
              <a:t>ing</a:t>
            </a:r>
            <a:r>
              <a:rPr lang="pl-PL" dirty="0" smtClean="0"/>
              <a:t> + reszta zdania                                 + reszta zdania                                                 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r. </a:t>
            </a:r>
            <a:r>
              <a:rPr lang="pl-PL" dirty="0" err="1" smtClean="0"/>
              <a:t>zd</a:t>
            </a:r>
            <a:r>
              <a:rPr lang="pl-PL" dirty="0" smtClean="0"/>
              <a:t>.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Osoba/ podmiot </a:t>
            </a:r>
          </a:p>
          <a:p>
            <a:pPr marL="0" indent="0">
              <a:buNone/>
            </a:pPr>
            <a:r>
              <a:rPr lang="pl-PL" dirty="0" err="1" smtClean="0"/>
              <a:t>Will</a:t>
            </a:r>
            <a:r>
              <a:rPr lang="pl-PL" dirty="0" smtClean="0"/>
              <a:t>/ </a:t>
            </a:r>
            <a:r>
              <a:rPr lang="pl-PL" dirty="0" err="1" smtClean="0"/>
              <a:t>shall</a:t>
            </a:r>
            <a:r>
              <a:rPr lang="pl-PL" dirty="0" smtClean="0"/>
              <a:t> –można stosować </a:t>
            </a:r>
            <a:r>
              <a:rPr lang="pl-PL" dirty="0" err="1" smtClean="0"/>
              <a:t>shall</a:t>
            </a:r>
            <a:r>
              <a:rPr lang="pl-PL" dirty="0" smtClean="0"/>
              <a:t> zamiast </a:t>
            </a:r>
            <a:r>
              <a:rPr lang="pl-PL" dirty="0" err="1" smtClean="0"/>
              <a:t>will</a:t>
            </a:r>
            <a:r>
              <a:rPr lang="pl-PL" dirty="0" smtClean="0"/>
              <a:t> 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dirty="0"/>
              <a:t>I </a:t>
            </a:r>
            <a:r>
              <a:rPr lang="en-US" dirty="0">
                <a:solidFill>
                  <a:srgbClr val="FF0000"/>
                </a:solidFill>
              </a:rPr>
              <a:t>will be </a:t>
            </a:r>
            <a:r>
              <a:rPr lang="en-US" dirty="0"/>
              <a:t>learn</a:t>
            </a:r>
            <a:r>
              <a:rPr lang="en-US" dirty="0">
                <a:solidFill>
                  <a:srgbClr val="FF0000"/>
                </a:solidFill>
              </a:rPr>
              <a:t>ing</a:t>
            </a:r>
            <a:r>
              <a:rPr lang="en-US" dirty="0"/>
              <a:t> all day tomorrow. </a:t>
            </a:r>
            <a:endParaRPr lang="pl-PL" dirty="0" smtClean="0"/>
          </a:p>
          <a:p>
            <a:pPr marL="0" indent="0">
              <a:buNone/>
            </a:pP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smtClean="0">
                <a:solidFill>
                  <a:srgbClr val="FF0000"/>
                </a:solidFill>
              </a:rPr>
              <a:t>be</a:t>
            </a:r>
            <a:r>
              <a:rPr lang="pl-PL" dirty="0" smtClean="0"/>
              <a:t> </a:t>
            </a:r>
            <a:r>
              <a:rPr lang="pl-PL" dirty="0" err="1" smtClean="0"/>
              <a:t>watch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TV </a:t>
            </a:r>
            <a:r>
              <a:rPr lang="pl-PL" dirty="0" err="1" smtClean="0"/>
              <a:t>at</a:t>
            </a:r>
            <a:r>
              <a:rPr lang="pl-PL" dirty="0" smtClean="0"/>
              <a:t> 9 </a:t>
            </a:r>
            <a:r>
              <a:rPr lang="pl-PL" dirty="0" err="1" smtClean="0"/>
              <a:t>p.m</a:t>
            </a:r>
            <a:r>
              <a:rPr lang="pl-PL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6218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195689"/>
            <a:ext cx="12112978" cy="4662311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/>
              <a:t>= czynność, która będzie trwała w danym momencie w przyszłości, będzie </a:t>
            </a:r>
            <a:r>
              <a:rPr lang="pl-PL" dirty="0" smtClean="0"/>
              <a:t>niedokonana</a:t>
            </a:r>
            <a:r>
              <a:rPr lang="pl-PL" dirty="0"/>
              <a:t>,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= opisując </a:t>
            </a:r>
            <a:r>
              <a:rPr lang="pl-PL" dirty="0"/>
              <a:t>sytuacje, które będą odbywały się w określonym momencie w </a:t>
            </a:r>
            <a:r>
              <a:rPr lang="pl-PL" dirty="0" smtClean="0"/>
              <a:t>przyszłości</a:t>
            </a:r>
            <a:r>
              <a:rPr lang="pl-PL" dirty="0"/>
              <a:t>,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= w pytaniach, wyrażając się bardziej uprzejmie.</a:t>
            </a:r>
          </a:p>
          <a:p>
            <a:pPr marL="0" indent="0">
              <a:buNone/>
            </a:pPr>
            <a:r>
              <a:rPr lang="pl-PL" dirty="0" smtClean="0"/>
              <a:t>= wyrażając </a:t>
            </a:r>
            <a:r>
              <a:rPr lang="pl-PL" dirty="0"/>
              <a:t>przypuszczenie, co dzieje się chwili </a:t>
            </a:r>
            <a:r>
              <a:rPr lang="pl-PL" dirty="0" smtClean="0"/>
              <a:t>mówienia.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/>
              <a:t>Don’t call Paul at five a.m. He’ll be sleeping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Tomorrow at 9 p.m. she will be watching TV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It’s 8 </a:t>
            </a:r>
            <a:r>
              <a:rPr lang="en-US" i="1" dirty="0" err="1"/>
              <a:t>a.m</a:t>
            </a:r>
            <a:r>
              <a:rPr lang="en-US" i="1" dirty="0"/>
              <a:t> so my parents will be having a cup of coffee on the porch.</a:t>
            </a:r>
            <a:endParaRPr lang="pl-PL" b="1" i="1" dirty="0" smtClean="0"/>
          </a:p>
        </p:txBody>
      </p:sp>
    </p:spTree>
    <p:extLst>
      <p:ext uri="{BB962C8B-B14F-4D97-AF65-F5344CB8AC3E}">
        <p14:creationId xmlns:p14="http://schemas.microsoft.com/office/powerpoint/2010/main" val="1241114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PERFECT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48089"/>
            <a:ext cx="12192000" cy="4509911"/>
          </a:xfrm>
        </p:spPr>
        <p:txBody>
          <a:bodyPr/>
          <a:lstStyle/>
          <a:p>
            <a:r>
              <a:rPr lang="pl-PL" dirty="0" smtClean="0"/>
              <a:t>Budowa czasu FUTURE PERFECT: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         Pytania:            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Os.*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/>
              <a:t> +</a:t>
            </a:r>
            <a:r>
              <a:rPr lang="pl-PL" dirty="0" smtClean="0">
                <a:solidFill>
                  <a:srgbClr val="FF0000"/>
                </a:solidFill>
              </a:rPr>
              <a:t>III forma</a:t>
            </a:r>
            <a:r>
              <a:rPr lang="pl-PL" dirty="0" smtClean="0"/>
              <a:t> czasownika      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os. +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</a:t>
            </a:r>
            <a:r>
              <a:rPr lang="pl-PL" dirty="0" smtClean="0">
                <a:solidFill>
                  <a:srgbClr val="FF0000"/>
                </a:solidFill>
              </a:rPr>
              <a:t>III</a:t>
            </a:r>
            <a:r>
              <a:rPr lang="pl-PL" dirty="0" smtClean="0"/>
              <a:t> </a:t>
            </a:r>
            <a:r>
              <a:rPr lang="pl-PL" dirty="0" smtClean="0">
                <a:solidFill>
                  <a:srgbClr val="FF0000"/>
                </a:solidFill>
              </a:rPr>
              <a:t>forma</a:t>
            </a:r>
            <a:r>
              <a:rPr lang="pl-PL" dirty="0" smtClean="0"/>
              <a:t> </a:t>
            </a:r>
            <a:r>
              <a:rPr lang="pl-PL" dirty="0" err="1" smtClean="0"/>
              <a:t>czasown</a:t>
            </a:r>
            <a:r>
              <a:rPr lang="pl-PL" dirty="0" smtClean="0"/>
              <a:t>.         Os.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not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/>
              <a:t> +</a:t>
            </a:r>
          </a:p>
          <a:p>
            <a:pPr marL="0" indent="0">
              <a:buNone/>
            </a:pPr>
            <a:r>
              <a:rPr lang="pl-PL" dirty="0" smtClean="0"/>
              <a:t>+ reszta zdania                                                 + reszta zdania                                              + </a:t>
            </a:r>
            <a:r>
              <a:rPr lang="pl-PL" dirty="0" smtClean="0">
                <a:solidFill>
                  <a:srgbClr val="FF0000"/>
                </a:solidFill>
              </a:rPr>
              <a:t>III forma </a:t>
            </a:r>
            <a:r>
              <a:rPr lang="pl-PL" dirty="0" err="1" smtClean="0"/>
              <a:t>czasown</a:t>
            </a:r>
            <a:r>
              <a:rPr lang="pl-PL" dirty="0" smtClean="0"/>
              <a:t>. + </a:t>
            </a:r>
            <a:r>
              <a:rPr lang="pl-PL" dirty="0" err="1" smtClean="0"/>
              <a:t>r.z</a:t>
            </a: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Osoba/podmiot </a:t>
            </a:r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dirty="0"/>
              <a:t>I </a:t>
            </a:r>
            <a:r>
              <a:rPr lang="en-US" dirty="0">
                <a:solidFill>
                  <a:srgbClr val="FF0000"/>
                </a:solidFill>
              </a:rPr>
              <a:t>will have cooked </a:t>
            </a:r>
            <a:r>
              <a:rPr lang="en-US" dirty="0"/>
              <a:t>dinner for our family by 3 pm</a:t>
            </a:r>
            <a:r>
              <a:rPr lang="en-US" dirty="0" smtClean="0"/>
              <a:t>.</a:t>
            </a:r>
            <a:endParaRPr lang="pl-PL" dirty="0" smtClean="0"/>
          </a:p>
          <a:p>
            <a:pPr marL="0" indent="0">
              <a:buNone/>
            </a:pPr>
            <a:r>
              <a:rPr lang="en-US" dirty="0"/>
              <a:t>She </a:t>
            </a:r>
            <a:r>
              <a:rPr lang="en-US" dirty="0">
                <a:solidFill>
                  <a:srgbClr val="FF0000"/>
                </a:solidFill>
              </a:rPr>
              <a:t>will have finished </a:t>
            </a:r>
            <a:r>
              <a:rPr lang="en-US" dirty="0"/>
              <a:t>her work by this time</a:t>
            </a:r>
            <a:r>
              <a:rPr lang="en-US" dirty="0" smtClean="0"/>
              <a:t>.</a:t>
            </a:r>
            <a:endParaRPr lang="pl-PL" dirty="0" smtClean="0"/>
          </a:p>
          <a:p>
            <a:pPr marL="0" indent="0">
              <a:buNone/>
            </a:pP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he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written</a:t>
            </a:r>
            <a:r>
              <a:rPr lang="pl-PL" dirty="0" smtClean="0"/>
              <a:t> </a:t>
            </a:r>
            <a:r>
              <a:rPr lang="pl-PL" dirty="0" err="1" smtClean="0"/>
              <a:t>this</a:t>
            </a:r>
            <a:r>
              <a:rPr lang="pl-PL" dirty="0" smtClean="0"/>
              <a:t> </a:t>
            </a:r>
            <a:r>
              <a:rPr lang="pl-PL" dirty="0" err="1" smtClean="0"/>
              <a:t>letter</a:t>
            </a:r>
            <a:r>
              <a:rPr lang="pl-PL" dirty="0" smtClean="0"/>
              <a:t> by the end of the </a:t>
            </a:r>
            <a:r>
              <a:rPr lang="pl-PL" dirty="0" err="1" smtClean="0"/>
              <a:t>day</a:t>
            </a:r>
            <a:r>
              <a:rPr lang="pl-PL" dirty="0" smtClean="0"/>
              <a:t>?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9976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02933"/>
            <a:ext cx="12192000" cy="4555067"/>
          </a:xfrm>
        </p:spPr>
        <p:txBody>
          <a:bodyPr/>
          <a:lstStyle/>
          <a:p>
            <a:r>
              <a:rPr lang="pl-PL" dirty="0" smtClean="0"/>
              <a:t>Zastosowanie: </a:t>
            </a:r>
          </a:p>
          <a:p>
            <a:pPr marL="0" indent="0">
              <a:buNone/>
            </a:pPr>
            <a:r>
              <a:rPr lang="pl-PL" dirty="0"/>
              <a:t>= stosujemy do określenia czynności, która skończy się w określonym momencie w przyszłości lub też zanim zacznie się następna </a:t>
            </a:r>
            <a:r>
              <a:rPr lang="pl-PL" dirty="0" smtClean="0"/>
              <a:t>czynność, wydarzenia itp.</a:t>
            </a:r>
          </a:p>
          <a:p>
            <a:pPr marL="0" indent="0">
              <a:buNone/>
            </a:pPr>
            <a:r>
              <a:rPr lang="pl-PL" dirty="0"/>
              <a:t>= należy określić czas precyzujący do kiedy lub w jakim czasie dana czynność zostanie zakończona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Słówka (charakterystyczne określniki) </a:t>
            </a:r>
          </a:p>
          <a:p>
            <a:pPr marL="0" indent="0">
              <a:buNone/>
            </a:pPr>
            <a:r>
              <a:rPr lang="pl-PL" dirty="0" smtClean="0"/>
              <a:t>By, </a:t>
            </a:r>
            <a:r>
              <a:rPr lang="pl-PL" dirty="0" err="1" smtClean="0"/>
              <a:t>before</a:t>
            </a:r>
            <a:r>
              <a:rPr lang="pl-PL" dirty="0" smtClean="0"/>
              <a:t>, by the </a:t>
            </a:r>
            <a:r>
              <a:rPr lang="pl-PL" dirty="0" err="1" smtClean="0"/>
              <a:t>time</a:t>
            </a:r>
            <a:r>
              <a:rPr lang="pl-PL" dirty="0" smtClean="0"/>
              <a:t>, in 3 </a:t>
            </a:r>
            <a:r>
              <a:rPr lang="pl-PL" dirty="0" err="1" smtClean="0"/>
              <a:t>years</a:t>
            </a:r>
            <a:r>
              <a:rPr lang="pl-PL" dirty="0" smtClean="0"/>
              <a:t>’ </a:t>
            </a:r>
            <a:r>
              <a:rPr lang="pl-PL" dirty="0" err="1" smtClean="0"/>
              <a:t>time</a:t>
            </a: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/>
              <a:t>By next month we’ll have bought all needed </a:t>
            </a:r>
            <a:r>
              <a:rPr lang="en-US" i="1" dirty="0" smtClean="0"/>
              <a:t>clothes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pl-PL" i="1" dirty="0" smtClean="0"/>
              <a:t>He </a:t>
            </a:r>
            <a:r>
              <a:rPr lang="pl-PL" i="1" dirty="0" err="1" smtClean="0"/>
              <a:t>will</a:t>
            </a:r>
            <a:r>
              <a:rPr lang="pl-PL" i="1" dirty="0" smtClean="0"/>
              <a:t> </a:t>
            </a:r>
            <a:r>
              <a:rPr lang="pl-PL" i="1" dirty="0" err="1" smtClean="0"/>
              <a:t>have</a:t>
            </a:r>
            <a:r>
              <a:rPr lang="pl-PL" i="1" dirty="0" smtClean="0"/>
              <a:t> </a:t>
            </a:r>
            <a:r>
              <a:rPr lang="pl-PL" i="1" dirty="0" err="1" smtClean="0"/>
              <a:t>finished</a:t>
            </a:r>
            <a:r>
              <a:rPr lang="pl-PL" i="1" dirty="0" smtClean="0"/>
              <a:t> </a:t>
            </a:r>
            <a:r>
              <a:rPr lang="pl-PL" i="1" dirty="0" err="1" smtClean="0"/>
              <a:t>his</a:t>
            </a:r>
            <a:r>
              <a:rPr lang="pl-PL" i="1" dirty="0" smtClean="0"/>
              <a:t> </a:t>
            </a:r>
            <a:r>
              <a:rPr lang="pl-PL" i="1" dirty="0" err="1" smtClean="0"/>
              <a:t>homework</a:t>
            </a:r>
            <a:r>
              <a:rPr lang="pl-PL" i="1" dirty="0" smtClean="0"/>
              <a:t> by </a:t>
            </a:r>
            <a:r>
              <a:rPr lang="pl-PL" i="1" dirty="0" err="1" smtClean="0"/>
              <a:t>tomorrow</a:t>
            </a:r>
            <a:r>
              <a:rPr lang="pl-PL" i="1" dirty="0" smtClean="0"/>
              <a:t>. </a:t>
            </a:r>
          </a:p>
          <a:p>
            <a:pPr marL="0" indent="0">
              <a:buNone/>
            </a:pPr>
            <a:r>
              <a:rPr lang="en-US" i="1" dirty="0"/>
              <a:t>My son </a:t>
            </a:r>
            <a:r>
              <a:rPr lang="en-US" i="1" dirty="0" smtClean="0"/>
              <a:t>w</a:t>
            </a:r>
            <a:r>
              <a:rPr lang="pl-PL" i="1" dirty="0" err="1" smtClean="0"/>
              <a:t>on’t</a:t>
            </a:r>
            <a:r>
              <a:rPr lang="en-US" i="1" dirty="0" smtClean="0"/>
              <a:t> </a:t>
            </a:r>
            <a:r>
              <a:rPr lang="en-US" i="1" dirty="0"/>
              <a:t>have repaired his bike by Monday.</a:t>
            </a:r>
            <a:endParaRPr lang="pl-PL" i="1" dirty="0" smtClean="0"/>
          </a:p>
        </p:txBody>
      </p:sp>
    </p:spTree>
    <p:extLst>
      <p:ext uri="{BB962C8B-B14F-4D97-AF65-F5344CB8AC3E}">
        <p14:creationId xmlns:p14="http://schemas.microsoft.com/office/powerpoint/2010/main" val="1457269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FUTURE PERFECT CONTINUOUS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02933"/>
            <a:ext cx="12192000" cy="4639734"/>
          </a:xfrm>
        </p:spPr>
        <p:txBody>
          <a:bodyPr/>
          <a:lstStyle/>
          <a:p>
            <a:r>
              <a:rPr lang="pl-PL" dirty="0" smtClean="0"/>
              <a:t>Budowa czasu FUTURE PERFECT CONTINUOUS: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Zdania twierdzące:                                           Pytania:                                                                Przeczenia:</a:t>
            </a:r>
          </a:p>
          <a:p>
            <a:pPr marL="0" indent="0">
              <a:buNone/>
            </a:pPr>
            <a:r>
              <a:rPr lang="pl-PL" dirty="0" smtClean="0"/>
              <a:t>Os.*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/>
              <a:t>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                     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os.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                       os. + </a:t>
            </a:r>
            <a:r>
              <a:rPr lang="pl-PL" dirty="0" err="1" smtClean="0">
                <a:solidFill>
                  <a:srgbClr val="FF0000"/>
                </a:solidFill>
              </a:rPr>
              <a:t>will</a:t>
            </a:r>
            <a:r>
              <a:rPr lang="pl-PL" dirty="0" smtClean="0"/>
              <a:t> + not + </a:t>
            </a:r>
            <a:r>
              <a:rPr lang="pl-PL" dirty="0" err="1" smtClean="0">
                <a:solidFill>
                  <a:srgbClr val="FF0000"/>
                </a:solidFill>
              </a:rPr>
              <a:t>have</a:t>
            </a:r>
            <a:r>
              <a:rPr lang="pl-PL" dirty="0" smtClean="0"/>
              <a:t> + </a:t>
            </a:r>
            <a:r>
              <a:rPr lang="pl-PL" dirty="0" err="1" smtClean="0">
                <a:solidFill>
                  <a:srgbClr val="FF0000"/>
                </a:solidFill>
              </a:rPr>
              <a:t>been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pl-PL" dirty="0" smtClean="0"/>
              <a:t>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reszta </a:t>
            </a:r>
            <a:r>
              <a:rPr lang="pl-PL" dirty="0" err="1" smtClean="0"/>
              <a:t>zd</a:t>
            </a:r>
            <a:r>
              <a:rPr lang="pl-PL" dirty="0" smtClean="0"/>
              <a:t>.                    Czasownik +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/>
              <a:t> + reszta z.                        Czasownik +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err="1" smtClean="0">
                <a:solidFill>
                  <a:srgbClr val="FF0000"/>
                </a:solidFill>
              </a:rPr>
              <a:t>ing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+ reszta z.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Osoba/podmiot</a:t>
            </a:r>
          </a:p>
          <a:p>
            <a:pPr marL="0" indent="0">
              <a:buNone/>
            </a:pPr>
            <a:r>
              <a:rPr lang="pl-PL" dirty="0" smtClean="0"/>
              <a:t>Przykłady: </a:t>
            </a:r>
          </a:p>
          <a:p>
            <a:pPr marL="0" indent="0">
              <a:buNone/>
            </a:pPr>
            <a:r>
              <a:rPr lang="en-US" i="1" dirty="0"/>
              <a:t>By this time next week they </a:t>
            </a:r>
            <a:r>
              <a:rPr lang="en-US" i="1" dirty="0">
                <a:solidFill>
                  <a:srgbClr val="FF0000"/>
                </a:solidFill>
              </a:rPr>
              <a:t>will have been travelling</a:t>
            </a:r>
            <a:r>
              <a:rPr lang="en-US" i="1" dirty="0"/>
              <a:t> for 9 months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By the end of the day she </a:t>
            </a:r>
            <a:r>
              <a:rPr lang="en-US" i="1" dirty="0">
                <a:solidFill>
                  <a:srgbClr val="FF0000"/>
                </a:solidFill>
              </a:rPr>
              <a:t>will have been trying </a:t>
            </a:r>
            <a:r>
              <a:rPr lang="en-US" i="1" dirty="0"/>
              <a:t>to contact the shop for 8 </a:t>
            </a:r>
            <a:r>
              <a:rPr lang="en-US" i="1" dirty="0" smtClean="0"/>
              <a:t>hours</a:t>
            </a:r>
            <a:r>
              <a:rPr lang="pl-PL" i="1" dirty="0" smtClean="0"/>
              <a:t>.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Will</a:t>
            </a:r>
            <a:r>
              <a:rPr lang="en-US" i="1" dirty="0"/>
              <a:t> she </a:t>
            </a:r>
            <a:r>
              <a:rPr lang="en-US" i="1" dirty="0">
                <a:solidFill>
                  <a:srgbClr val="FF0000"/>
                </a:solidFill>
              </a:rPr>
              <a:t>have been staying </a:t>
            </a:r>
            <a:r>
              <a:rPr lang="en-US" i="1" dirty="0"/>
              <a:t>abroad for 8 months by the end of the year?</a:t>
            </a:r>
            <a:endParaRPr lang="pl-PL" i="1" dirty="0" smtClean="0"/>
          </a:p>
        </p:txBody>
      </p:sp>
    </p:spTree>
    <p:extLst>
      <p:ext uri="{BB962C8B-B14F-4D97-AF65-F5344CB8AC3E}">
        <p14:creationId xmlns:p14="http://schemas.microsoft.com/office/powerpoint/2010/main" val="3782877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2302933"/>
            <a:ext cx="12192000" cy="4555067"/>
          </a:xfrm>
        </p:spPr>
        <p:txBody>
          <a:bodyPr/>
          <a:lstStyle/>
          <a:p>
            <a:r>
              <a:rPr lang="pl-PL" dirty="0" smtClean="0"/>
              <a:t>Zastosowanie:</a:t>
            </a:r>
          </a:p>
          <a:p>
            <a:pPr marL="0" indent="0">
              <a:buNone/>
            </a:pPr>
            <a:r>
              <a:rPr lang="pl-PL" dirty="0"/>
              <a:t>= czynność, która najczęściej już trwa, a która zakończy się w określonym momencie w przyszłości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= w określonym momencie w przyszłości ,czynność będzie trwała.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Czas </a:t>
            </a:r>
            <a:r>
              <a:rPr lang="pl-PL" dirty="0" err="1" smtClean="0"/>
              <a:t>Future</a:t>
            </a:r>
            <a:r>
              <a:rPr lang="pl-PL" dirty="0" smtClean="0"/>
              <a:t> Perfect </a:t>
            </a:r>
            <a:r>
              <a:rPr lang="pl-PL" dirty="0" err="1" smtClean="0"/>
              <a:t>Continuous</a:t>
            </a:r>
            <a:r>
              <a:rPr lang="pl-PL" dirty="0" smtClean="0"/>
              <a:t> różni się od </a:t>
            </a:r>
            <a:r>
              <a:rPr lang="pl-PL" dirty="0" err="1" smtClean="0"/>
              <a:t>Future</a:t>
            </a:r>
            <a:r>
              <a:rPr lang="pl-PL" dirty="0" smtClean="0"/>
              <a:t> Perfect Simple tym ,ze w FPC chcemy podkreślić trwanie danej czynności, wykonywanie jej i jej ciągłość, a w FPS rezultat/ efekt.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Przykłady:</a:t>
            </a:r>
          </a:p>
          <a:p>
            <a:pPr marL="0" indent="0">
              <a:buNone/>
            </a:pPr>
            <a:r>
              <a:rPr lang="en-US" i="1" dirty="0"/>
              <a:t>By July I'll have been saving for almost 7 months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By 6 o'clock I'll have been working for ten </a:t>
            </a:r>
            <a:r>
              <a:rPr lang="en-US" i="1" dirty="0" smtClean="0"/>
              <a:t>hours</a:t>
            </a:r>
            <a:endParaRPr lang="pl-PL" i="1" dirty="0" smtClean="0"/>
          </a:p>
          <a:p>
            <a:pPr marL="0" indent="0">
              <a:buNone/>
            </a:pPr>
            <a:r>
              <a:rPr lang="en-US" i="1" dirty="0"/>
              <a:t>Will you have been doing your homework by 9?</a:t>
            </a:r>
            <a:endParaRPr lang="pl-PL" i="1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986853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Dziękuję za uwagę </a:t>
            </a:r>
            <a:r>
              <a:rPr lang="pl-PL" dirty="0" smtClean="0">
                <a:sym typeface="Wingdings" panose="05000000000000000000" pitchFamily="2" charset="2"/>
              </a:rPr>
              <a:t></a:t>
            </a:r>
          </a:p>
          <a:p>
            <a:r>
              <a:rPr lang="pl-PL" dirty="0" smtClean="0">
                <a:sym typeface="Wingdings" panose="05000000000000000000" pitchFamily="2" charset="2"/>
              </a:rPr>
              <a:t>Karolina Maćkowiak 1az04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8347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833</TotalTime>
  <Words>2400</Words>
  <Application>Microsoft Office PowerPoint</Application>
  <PresentationFormat>Panoramiczny</PresentationFormat>
  <Paragraphs>270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Wingdings</vt:lpstr>
      <vt:lpstr>Wingdings 3</vt:lpstr>
      <vt:lpstr>Jon (sala konferencyjna)</vt:lpstr>
      <vt:lpstr>CZASY ANGIELSKIE – TENSES </vt:lpstr>
      <vt:lpstr>PRESENT SIMPLE – „NIEZWYKŁY CZAS PROSTY”</vt:lpstr>
      <vt:lpstr>Prezentacja programu PowerPoint</vt:lpstr>
      <vt:lpstr>PRESENT CONTINUOUS </vt:lpstr>
      <vt:lpstr>Prezentacja programu PowerPoint</vt:lpstr>
      <vt:lpstr>PRESENT PERFECT SIMPLE –  „czas dokonany”</vt:lpstr>
      <vt:lpstr>Prezentacja programu PowerPoint</vt:lpstr>
      <vt:lpstr>PRESENT PERFECT CONTINUOUS –  „czas ciągły niedokonany”</vt:lpstr>
      <vt:lpstr>Prezentacja programu PowerPoint</vt:lpstr>
      <vt:lpstr>PAST SIMPLE</vt:lpstr>
      <vt:lpstr>Prezentacja programu PowerPoint</vt:lpstr>
      <vt:lpstr>PAST CONTINUOUS –  czas przeszły ciągły </vt:lpstr>
      <vt:lpstr>Prezentacja programu PowerPoint</vt:lpstr>
      <vt:lpstr>PAST PERFECT – czas zaprzeszły</vt:lpstr>
      <vt:lpstr>Prezentacja programu PowerPoint</vt:lpstr>
      <vt:lpstr>PAST PERFECT CONTINUOUS –  czas zaprzeszły ciągły </vt:lpstr>
      <vt:lpstr>Prezentacja programu PowerPoint</vt:lpstr>
      <vt:lpstr>FUTURE SIMPLE – czas przyszły prosty</vt:lpstr>
      <vt:lpstr>Prezentacja programu PowerPoint</vt:lpstr>
      <vt:lpstr>FUTURE CONTINUOUS </vt:lpstr>
      <vt:lpstr>Prezentacja programu PowerPoint</vt:lpstr>
      <vt:lpstr>FUTURE PERFECT </vt:lpstr>
      <vt:lpstr>Prezentacja programu PowerPoint</vt:lpstr>
      <vt:lpstr>FUTURE PERFECT CONTINUOUS 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CZASY ANGIELSKIE – TENSES</dc:title>
  <dc:creator>Admin</dc:creator>
  <cp:lastModifiedBy>Admin</cp:lastModifiedBy>
  <cp:revision>47</cp:revision>
  <dcterms:created xsi:type="dcterms:W3CDTF">2020-06-05T14:23:49Z</dcterms:created>
  <dcterms:modified xsi:type="dcterms:W3CDTF">2020-06-08T14:52:19Z</dcterms:modified>
</cp:coreProperties>
</file>